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Lst>
  <p:sldSz cy="5143500" cx="9144000"/>
  <p:notesSz cx="6858000" cy="9144000"/>
  <p:embeddedFontLst>
    <p:embeddedFont>
      <p:font typeface="Anton"/>
      <p:regular r:id="rId92"/>
    </p:embeddedFont>
    <p:embeddedFont>
      <p:font typeface="Lato"/>
      <p:regular r:id="rId93"/>
      <p:bold r:id="rId94"/>
      <p:italic r:id="rId95"/>
      <p:boldItalic r:id="rId96"/>
    </p:embeddedFont>
    <p:embeddedFont>
      <p:font typeface="Didact Gothic"/>
      <p:regular r:id="rId97"/>
    </p:embeddedFont>
    <p:embeddedFont>
      <p:font typeface="Helvetica Neue"/>
      <p:regular r:id="rId98"/>
      <p:bold r:id="rId99"/>
      <p:italic r:id="rId100"/>
      <p:boldItalic r:id="rId101"/>
    </p:embeddedFont>
    <p:embeddedFont>
      <p:font typeface="Helvetica Neue Light"/>
      <p:regular r:id="rId102"/>
      <p:bold r:id="rId103"/>
      <p:italic r:id="rId104"/>
      <p:boldItalic r:id="rId10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54D9750-047D-4248-950D-A6E3CB8C0ED8}">
  <a:tblStyle styleId="{654D9750-047D-4248-950D-A6E3CB8C0ED8}" styleName="Table_0">
    <a:wholeTbl>
      <a:tcTxStyle b="off" i="off">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5" Type="http://schemas.openxmlformats.org/officeDocument/2006/relationships/font" Target="fonts/HelveticaNeueLight-boldItalic.fntdata"/><Relationship Id="rId104" Type="http://schemas.openxmlformats.org/officeDocument/2006/relationships/font" Target="fonts/HelveticaNeueLight-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HelveticaNeueLight-bold.fntdata"/><Relationship Id="rId102" Type="http://schemas.openxmlformats.org/officeDocument/2006/relationships/font" Target="fonts/HelveticaNeueLight-regular.fntdata"/><Relationship Id="rId101" Type="http://schemas.openxmlformats.org/officeDocument/2006/relationships/font" Target="fonts/HelveticaNeue-boldItalic.fntdata"/><Relationship Id="rId100" Type="http://schemas.openxmlformats.org/officeDocument/2006/relationships/font" Target="fonts/HelveticaNeue-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Lato-italic.fntdata"/><Relationship Id="rId94" Type="http://schemas.openxmlformats.org/officeDocument/2006/relationships/font" Target="fonts/Lato-bold.fntdata"/><Relationship Id="rId97" Type="http://schemas.openxmlformats.org/officeDocument/2006/relationships/font" Target="fonts/DidactGothic-regular.fntdata"/><Relationship Id="rId96" Type="http://schemas.openxmlformats.org/officeDocument/2006/relationships/font" Target="fonts/Lato-boldItalic.fntdata"/><Relationship Id="rId11" Type="http://schemas.openxmlformats.org/officeDocument/2006/relationships/slide" Target="slides/slide5.xml"/><Relationship Id="rId99" Type="http://schemas.openxmlformats.org/officeDocument/2006/relationships/font" Target="fonts/HelveticaNeue-bold.fntdata"/><Relationship Id="rId10" Type="http://schemas.openxmlformats.org/officeDocument/2006/relationships/slide" Target="slides/slide4.xml"/><Relationship Id="rId98" Type="http://schemas.openxmlformats.org/officeDocument/2006/relationships/font" Target="fonts/HelveticaNeue-regular.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font" Target="fonts/Lato-regular.fntdata"/><Relationship Id="rId92" Type="http://schemas.openxmlformats.org/officeDocument/2006/relationships/font" Target="fonts/Anton-regular.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scm.com/book/es/v1/"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f31549e1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gf31549e16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Colocar todas las clases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f31549e164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gf31549e164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f31549e164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f31549e164_0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i="1" lang="es">
                <a:solidFill>
                  <a:schemeClr val="dk1"/>
                </a:solidFill>
                <a:latin typeface="Helvetica Neue"/>
                <a:ea typeface="Helvetica Neue"/>
                <a:cs typeface="Helvetica Neue"/>
                <a:sym typeface="Helvetica Neue"/>
              </a:rPr>
              <a:t>Nota:</a:t>
            </a:r>
            <a:r>
              <a:rPr i="1" lang="es">
                <a:solidFill>
                  <a:schemeClr val="dk1"/>
                </a:solidFill>
                <a:latin typeface="Helvetica Neue Light"/>
                <a:ea typeface="Helvetica Neue Light"/>
                <a:cs typeface="Helvetica Neue Light"/>
                <a:sym typeface="Helvetica Neue Light"/>
              </a:rPr>
              <a:t> toda la información de esta unidad la puedes encontrar en más detalle en la página oficial de Git : </a:t>
            </a:r>
            <a:r>
              <a:rPr i="1" lang="es" u="sng">
                <a:solidFill>
                  <a:srgbClr val="1155CC"/>
                </a:solidFill>
                <a:latin typeface="Helvetica Neue Light"/>
                <a:ea typeface="Helvetica Neue Light"/>
                <a:cs typeface="Helvetica Neue Light"/>
                <a:sym typeface="Helvetica Neue Light"/>
                <a:hlinkClick r:id="rId2">
                  <a:extLst>
                    <a:ext uri="{A12FA001-AC4F-418D-AE19-62706E023703}">
                      <ahyp:hlinkClr val="tx"/>
                    </a:ext>
                  </a:extLst>
                </a:hlinkClick>
              </a:rPr>
              <a:t>https://git-scm.com/book/es/v1/</a:t>
            </a:r>
            <a:r>
              <a:rPr i="1" lang="es">
                <a:solidFill>
                  <a:schemeClr val="dk1"/>
                </a:solidFill>
                <a:latin typeface="Helvetica Neue Light"/>
                <a:ea typeface="Helvetica Neue Light"/>
                <a:cs typeface="Helvetica Neue Light"/>
                <a:sym typeface="Helvetica Neue Light"/>
              </a:rPr>
              <a:t> </a:t>
            </a:r>
            <a:br>
              <a:rPr lang="es" sz="1300">
                <a:solidFill>
                  <a:schemeClr val="dk1"/>
                </a:solidFill>
                <a:latin typeface="Helvetica Neue Light"/>
                <a:ea typeface="Helvetica Neue Light"/>
                <a:cs typeface="Helvetica Neue Light"/>
                <a:sym typeface="Helvetica Neue Light"/>
              </a:rPr>
            </a:br>
            <a:endParaRPr sz="1500">
              <a:solidFill>
                <a:schemeClr val="dk1"/>
              </a:solidFill>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f31549e164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gf31549e164_0_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f31549e164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f31549e164_0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f31549e164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f31549e164_0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f31549e16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f31549e164_0_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f31549e164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f31549e164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rgbClr val="333333"/>
                </a:solidFill>
                <a:latin typeface="Didact Gothic"/>
                <a:ea typeface="Didact Gothic"/>
                <a:cs typeface="Didact Gothic"/>
                <a:sym typeface="Didact Gothic"/>
              </a:rPr>
              <a:t>Git es uno de los sistemas de control de versiones más populares entre los desarrolladores. Y parte culpa de su popularidad la tiene GitHub, un excelente </a:t>
            </a:r>
            <a:r>
              <a:rPr b="1" lang="es" sz="1200">
                <a:solidFill>
                  <a:srgbClr val="333333"/>
                </a:solidFill>
                <a:latin typeface="Didact Gothic"/>
                <a:ea typeface="Didact Gothic"/>
                <a:cs typeface="Didact Gothic"/>
                <a:sym typeface="Didact Gothic"/>
              </a:rPr>
              <a:t>servicio de alojamiento de repositorios de software con este sistema</a:t>
            </a:r>
            <a:r>
              <a:rPr lang="es" sz="1200">
                <a:solidFill>
                  <a:srgbClr val="333333"/>
                </a:solidFill>
                <a:latin typeface="Didact Gothic"/>
                <a:ea typeface="Didact Gothic"/>
                <a:cs typeface="Didact Gothic"/>
                <a:sym typeface="Didact Gothic"/>
              </a:rPr>
              <a:t>, que lejos de quedarse en esta funcionalidad, ofrece hoy en día un conjunto de características muy útiles para el trabajo en equipo.</a:t>
            </a:r>
            <a:endParaRPr sz="1200">
              <a:solidFill>
                <a:srgbClr val="333333"/>
              </a:solidFill>
              <a:latin typeface="Didact Gothic"/>
              <a:ea typeface="Didact Gothic"/>
              <a:cs typeface="Didact Gothic"/>
              <a:sym typeface="Didact Gothic"/>
            </a:endParaRPr>
          </a:p>
          <a:p>
            <a:pPr indent="0" lvl="0" marL="0" rtl="0" algn="just">
              <a:lnSpc>
                <a:spcPct val="115000"/>
              </a:lnSpc>
              <a:spcBef>
                <a:spcPts val="1300"/>
              </a:spcBef>
              <a:spcAft>
                <a:spcPts val="1300"/>
              </a:spcAft>
              <a:buClr>
                <a:schemeClr val="dk1"/>
              </a:buClr>
              <a:buSzPts val="1100"/>
              <a:buFont typeface="Arial"/>
              <a:buNone/>
            </a:pPr>
            <a:r>
              <a:rPr lang="es" sz="1200">
                <a:solidFill>
                  <a:srgbClr val="333333"/>
                </a:solidFill>
                <a:latin typeface="Didact Gothic"/>
                <a:ea typeface="Didact Gothic"/>
                <a:cs typeface="Didact Gothic"/>
                <a:sym typeface="Didact Gothic"/>
              </a:rPr>
              <a:t>No en vano, es el servicio elegido por proyectos de software libre como jQuery, reddit, Sparkle, curl, Ruby on Rails, node.js, ClickToFlash, Erlang/OTP, CakePHP, Redis, y otros muchos. Además, algunas de las grandes empresas de Internet, como Facebook, alojan ahí sus desarrollos públicos, tales como el SDK, librerías, ejemplos, etc.</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f31549e164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gf31549e164_0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subtemas de un módulo.</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f31549e164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f31549e164_0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f31549e164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gf31549e164_0_1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Existen muchos sistemas de control de Versiones. Git es uno de ellos y el más aceptado por la comunidad de desarrolladores.</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Gracias al sistema de control de Versiones, nuestro sistema se encuentra a salvo.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Con Git podemos ir a cualquier estado de nuestro proyecto en cualquier momento.</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f31549e16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gf31549e164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Obligatoria siempre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f31549e164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gf31549e164_0_1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f31549e164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gf31549e164_0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f31549e164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gf31549e164_0_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f31549e164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gf31549e164_0_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f31549e164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gf31549e164_0_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f31549e164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gf31549e164_0_2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f31549e164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f31549e164_0_2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f31549e164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gf31549e164_0_2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f31549e164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gf31549e164_0_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f31549e164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gf31549e164_0_2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f31549e16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gf31549e164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f31549e164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f31549e164_0_2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f31549e164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gf31549e164_0_2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f31549e164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gf31549e164_0_2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f31549e164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gf31549e164_0_2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f31549e164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gf31549e164_0_3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f31549e164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gf31549e164_0_3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f31549e164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gf31549e164_0_3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f31549e164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gf31549e164_0_3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slides de texto con gráfico de etapas/pasos.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f31549e164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gf31549e164_0_3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f31549e164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gf31549e164_0_3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f31549e16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gf31549e164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f31549e164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9" name="Google Shape;449;gf31549e164_0_3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f31549e164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gf31549e164_0_3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f31549e164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8" name="Google Shape;468;gf31549e164_0_3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f31549e164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gf31549e164_0_3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f31549e164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2" name="Google Shape;482;gf31549e164_0_3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f31549e164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gf31549e164_0_3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200">
                <a:solidFill>
                  <a:schemeClr val="dk1"/>
                </a:solidFill>
                <a:latin typeface="Didact Gothic"/>
                <a:ea typeface="Didact Gothic"/>
                <a:cs typeface="Didact Gothic"/>
                <a:sym typeface="Didact Gothic"/>
              </a:rPr>
              <a:t>La información de las siguientes slides es un recordatorio de la clase 0 de este curso. Es recomendable, en el caso de que haya dudas, invitar a los alumnos a que vuelvan a verla.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f31549e164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8" name="Google Shape;498;gf31549e164_0_3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f31549e164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 name="Google Shape;507;gf31549e164_0_4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f31549e164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6" name="Google Shape;516;gf31549e164_0_4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f31549e164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gf31549e164_0_4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f31549e16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gf31549e164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f31549e164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gf31549e164_0_4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f31549e164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gf31549e164_0_4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f31549e164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 name="Google Shape;545;gf31549e164_0_4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f31549e164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gf31549e164_0_4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f31549e164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gf31549e164_0_4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f31549e164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2" name="Google Shape;572;gf31549e164_0_4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f31549e164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1" name="Google Shape;581;gf31549e164_0_4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s" sz="1200">
                <a:solidFill>
                  <a:schemeClr val="dk1"/>
                </a:solidFill>
                <a:latin typeface="Didact Gothic"/>
                <a:ea typeface="Didact Gothic"/>
                <a:cs typeface="Didact Gothic"/>
                <a:sym typeface="Didact Gothic"/>
              </a:rPr>
              <a:t>Para </a:t>
            </a:r>
            <a:r>
              <a:rPr b="1" lang="es" sz="1200">
                <a:solidFill>
                  <a:schemeClr val="dk1"/>
                </a:solidFill>
                <a:latin typeface="Didact Gothic"/>
                <a:ea typeface="Didact Gothic"/>
                <a:cs typeface="Didact Gothic"/>
                <a:sym typeface="Didact Gothic"/>
              </a:rPr>
              <a:t>agregar el o los archivos al Staging Area</a:t>
            </a:r>
            <a:r>
              <a:rPr lang="es" sz="1200">
                <a:solidFill>
                  <a:schemeClr val="dk1"/>
                </a:solidFill>
                <a:latin typeface="Didact Gothic"/>
                <a:ea typeface="Didact Gothic"/>
                <a:cs typeface="Didact Gothic"/>
                <a:sym typeface="Didact Gothic"/>
              </a:rPr>
              <a:t> vamos a usar el comando </a:t>
            </a:r>
            <a:r>
              <a:rPr i="1" lang="es" sz="1200">
                <a:solidFill>
                  <a:schemeClr val="dk1"/>
                </a:solidFill>
                <a:latin typeface="Didact Gothic"/>
                <a:ea typeface="Didact Gothic"/>
                <a:cs typeface="Didact Gothic"/>
                <a:sym typeface="Didact Gothic"/>
              </a:rPr>
              <a:t>add </a:t>
            </a:r>
            <a:r>
              <a:rPr lang="es" sz="1200">
                <a:solidFill>
                  <a:schemeClr val="dk1"/>
                </a:solidFill>
                <a:latin typeface="Didact Gothic"/>
                <a:ea typeface="Didact Gothic"/>
                <a:cs typeface="Didact Gothic"/>
                <a:sym typeface="Didact Gothic"/>
              </a:rPr>
              <a:t>lo cual podemos verificar si funciono nuevamente con el git status</a:t>
            </a:r>
            <a:endParaRPr sz="1200">
              <a:solidFill>
                <a:srgbClr val="1C3643"/>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rPr lang="es" sz="1200">
                <a:solidFill>
                  <a:schemeClr val="dk1"/>
                </a:solidFill>
                <a:latin typeface="Didact Gothic"/>
                <a:ea typeface="Didact Gothic"/>
                <a:cs typeface="Didact Gothic"/>
                <a:sym typeface="Didact Gothic"/>
              </a:rPr>
              <a:t>Ahora en </a:t>
            </a:r>
            <a:r>
              <a:rPr b="1" lang="es" sz="1200">
                <a:solidFill>
                  <a:srgbClr val="6AA84F"/>
                </a:solidFill>
                <a:latin typeface="Didact Gothic"/>
                <a:ea typeface="Didact Gothic"/>
                <a:cs typeface="Didact Gothic"/>
                <a:sym typeface="Didact Gothic"/>
              </a:rPr>
              <a:t>verde </a:t>
            </a:r>
            <a:r>
              <a:rPr lang="es" sz="1200">
                <a:solidFill>
                  <a:schemeClr val="dk1"/>
                </a:solidFill>
                <a:latin typeface="Didact Gothic"/>
                <a:ea typeface="Didact Gothic"/>
                <a:cs typeface="Didact Gothic"/>
                <a:sym typeface="Didact Gothic"/>
              </a:rPr>
              <a:t>nos indica que tenemos</a:t>
            </a:r>
            <a:r>
              <a:rPr b="1" lang="es" sz="1200">
                <a:solidFill>
                  <a:schemeClr val="dk1"/>
                </a:solidFill>
                <a:latin typeface="Didact Gothic"/>
                <a:ea typeface="Didact Gothic"/>
                <a:cs typeface="Didact Gothic"/>
                <a:sym typeface="Didact Gothic"/>
              </a:rPr>
              <a:t> un archivo listo para hacer un commit en nuestro repositorio</a:t>
            </a:r>
            <a:r>
              <a:rPr lang="es" sz="1200">
                <a:solidFill>
                  <a:schemeClr val="dk1"/>
                </a:solidFill>
                <a:latin typeface="Didact Gothic"/>
                <a:ea typeface="Didact Gothic"/>
                <a:cs typeface="Didact Gothic"/>
                <a:sym typeface="Didact Gothic"/>
              </a:rPr>
              <a:t>, hasta que no hagamos un commit nuestro archivo permanecerá en “el limbo” en el estado Ready justo antes de enviar nuestro archivo a nuestros repositorio.</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f31549e164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8" name="Google Shape;588;gf31549e164_0_4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rPr lang="es" sz="1200">
                <a:solidFill>
                  <a:schemeClr val="dk1"/>
                </a:solidFill>
                <a:latin typeface="Didact Gothic"/>
                <a:ea typeface="Didact Gothic"/>
                <a:cs typeface="Didact Gothic"/>
                <a:sym typeface="Didact Gothic"/>
              </a:rPr>
              <a:t>Para </a:t>
            </a:r>
            <a:r>
              <a:rPr b="1" lang="es" sz="1200">
                <a:solidFill>
                  <a:schemeClr val="dk1"/>
                </a:solidFill>
                <a:latin typeface="Didact Gothic"/>
                <a:ea typeface="Didact Gothic"/>
                <a:cs typeface="Didact Gothic"/>
                <a:sym typeface="Didact Gothic"/>
              </a:rPr>
              <a:t>agregar el o los archivos al Staging Area</a:t>
            </a:r>
            <a:r>
              <a:rPr lang="es" sz="1200">
                <a:solidFill>
                  <a:schemeClr val="dk1"/>
                </a:solidFill>
                <a:latin typeface="Didact Gothic"/>
                <a:ea typeface="Didact Gothic"/>
                <a:cs typeface="Didact Gothic"/>
                <a:sym typeface="Didact Gothic"/>
              </a:rPr>
              <a:t> vamos a usar el comando </a:t>
            </a:r>
            <a:r>
              <a:rPr i="1" lang="es" sz="1200">
                <a:solidFill>
                  <a:schemeClr val="dk1"/>
                </a:solidFill>
                <a:latin typeface="Didact Gothic"/>
                <a:ea typeface="Didact Gothic"/>
                <a:cs typeface="Didact Gothic"/>
                <a:sym typeface="Didact Gothic"/>
              </a:rPr>
              <a:t>add </a:t>
            </a:r>
            <a:r>
              <a:rPr lang="es" sz="1200">
                <a:solidFill>
                  <a:schemeClr val="dk1"/>
                </a:solidFill>
                <a:latin typeface="Didact Gothic"/>
                <a:ea typeface="Didact Gothic"/>
                <a:cs typeface="Didact Gothic"/>
                <a:sym typeface="Didact Gothic"/>
              </a:rPr>
              <a:t>lo cual podemos verificar si funciono nuevamente con el git status</a:t>
            </a:r>
            <a:endParaRPr sz="1200">
              <a:solidFill>
                <a:srgbClr val="1C3643"/>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rPr lang="es" sz="1200">
                <a:solidFill>
                  <a:schemeClr val="dk1"/>
                </a:solidFill>
                <a:latin typeface="Didact Gothic"/>
                <a:ea typeface="Didact Gothic"/>
                <a:cs typeface="Didact Gothic"/>
                <a:sym typeface="Didact Gothic"/>
              </a:rPr>
              <a:t>Ahora en </a:t>
            </a:r>
            <a:r>
              <a:rPr b="1" lang="es" sz="1200">
                <a:solidFill>
                  <a:srgbClr val="6AA84F"/>
                </a:solidFill>
                <a:latin typeface="Didact Gothic"/>
                <a:ea typeface="Didact Gothic"/>
                <a:cs typeface="Didact Gothic"/>
                <a:sym typeface="Didact Gothic"/>
              </a:rPr>
              <a:t>verde </a:t>
            </a:r>
            <a:r>
              <a:rPr lang="es" sz="1200">
                <a:solidFill>
                  <a:schemeClr val="dk1"/>
                </a:solidFill>
                <a:latin typeface="Didact Gothic"/>
                <a:ea typeface="Didact Gothic"/>
                <a:cs typeface="Didact Gothic"/>
                <a:sym typeface="Didact Gothic"/>
              </a:rPr>
              <a:t>nos indica que tenemos</a:t>
            </a:r>
            <a:r>
              <a:rPr b="1" lang="es" sz="1200">
                <a:solidFill>
                  <a:schemeClr val="dk1"/>
                </a:solidFill>
                <a:latin typeface="Didact Gothic"/>
                <a:ea typeface="Didact Gothic"/>
                <a:cs typeface="Didact Gothic"/>
                <a:sym typeface="Didact Gothic"/>
              </a:rPr>
              <a:t> un archivo listo para hacer un commit en nuestro repositorio</a:t>
            </a:r>
            <a:r>
              <a:rPr lang="es" sz="1200">
                <a:solidFill>
                  <a:schemeClr val="dk1"/>
                </a:solidFill>
                <a:latin typeface="Didact Gothic"/>
                <a:ea typeface="Didact Gothic"/>
                <a:cs typeface="Didact Gothic"/>
                <a:sym typeface="Didact Gothic"/>
              </a:rPr>
              <a:t>, hasta que no hagamos un commit nuestro archivo permanecerá en “el limbo” en el estado Ready justo antes de enviar nuestro archivo a nuestros repositorio.</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f31549e164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6" name="Google Shape;596;gf31549e164_0_4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f31549e164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5" name="Google Shape;605;gf31549e164_0_4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s" sz="1200">
                <a:solidFill>
                  <a:schemeClr val="dk1"/>
                </a:solidFill>
                <a:latin typeface="Didact Gothic"/>
                <a:ea typeface="Didact Gothic"/>
                <a:cs typeface="Didact Gothic"/>
                <a:sym typeface="Didact Gothic"/>
              </a:rPr>
              <a:t>Agregamos nuestros index.html</a:t>
            </a:r>
            <a:br>
              <a:rPr lang="es" sz="1200">
                <a:solidFill>
                  <a:schemeClr val="dk1"/>
                </a:solidFill>
                <a:latin typeface="Didact Gothic"/>
                <a:ea typeface="Didact Gothic"/>
                <a:cs typeface="Didact Gothic"/>
                <a:sym typeface="Didact Gothic"/>
              </a:rPr>
            </a:br>
            <a:r>
              <a:rPr b="1" lang="es" sz="1200">
                <a:solidFill>
                  <a:schemeClr val="dk1"/>
                </a:solidFill>
                <a:latin typeface="Didact Gothic"/>
                <a:ea typeface="Didact Gothic"/>
                <a:cs typeface="Didact Gothic"/>
                <a:sym typeface="Didact Gothic"/>
              </a:rPr>
              <a:t>Entonces cumplimos las 3 etapas de Git</a:t>
            </a:r>
            <a:endParaRPr b="1" sz="1200">
              <a:solidFill>
                <a:schemeClr val="dk1"/>
              </a:solidFill>
              <a:latin typeface="Didact Gothic"/>
              <a:ea typeface="Didact Gothic"/>
              <a:cs typeface="Didact Gothic"/>
              <a:sym typeface="Didact Gothic"/>
            </a:endParaRPr>
          </a:p>
          <a:p>
            <a:pPr indent="-304800" lvl="0" marL="457200" rtl="0" algn="l">
              <a:lnSpc>
                <a:spcPct val="115000"/>
              </a:lnSpc>
              <a:spcBef>
                <a:spcPts val="0"/>
              </a:spcBef>
              <a:spcAft>
                <a:spcPts val="0"/>
              </a:spcAft>
              <a:buClr>
                <a:schemeClr val="dk1"/>
              </a:buClr>
              <a:buSzPts val="1200"/>
              <a:buFont typeface="Lato"/>
              <a:buAutoNum type="arabicPeriod"/>
            </a:pPr>
            <a:r>
              <a:rPr lang="es" sz="1200">
                <a:solidFill>
                  <a:schemeClr val="dk1"/>
                </a:solidFill>
                <a:latin typeface="Didact Gothic"/>
                <a:ea typeface="Didact Gothic"/>
                <a:cs typeface="Didact Gothic"/>
                <a:sym typeface="Didact Gothic"/>
              </a:rPr>
              <a:t>Creamos nuestro</a:t>
            </a:r>
            <a:r>
              <a:rPr i="1" lang="es" sz="1200">
                <a:solidFill>
                  <a:schemeClr val="dk1"/>
                </a:solidFill>
                <a:latin typeface="Didact Gothic"/>
                <a:ea typeface="Didact Gothic"/>
                <a:cs typeface="Didact Gothic"/>
                <a:sym typeface="Didact Gothic"/>
              </a:rPr>
              <a:t> index.html</a:t>
            </a:r>
            <a:r>
              <a:rPr lang="es" sz="1200">
                <a:solidFill>
                  <a:schemeClr val="dk1"/>
                </a:solidFill>
                <a:latin typeface="Didact Gothic"/>
                <a:ea typeface="Didact Gothic"/>
                <a:cs typeface="Didact Gothic"/>
                <a:sym typeface="Didact Gothic"/>
              </a:rPr>
              <a:t> dentro de </a:t>
            </a:r>
            <a:r>
              <a:rPr b="1" lang="es" sz="1200">
                <a:solidFill>
                  <a:schemeClr val="dk1"/>
                </a:solidFill>
                <a:latin typeface="Didact Gothic"/>
                <a:ea typeface="Didact Gothic"/>
                <a:cs typeface="Didact Gothic"/>
                <a:sym typeface="Didact Gothic"/>
              </a:rPr>
              <a:t>Working Directory</a:t>
            </a:r>
            <a:endParaRPr b="1" sz="1200">
              <a:solidFill>
                <a:schemeClr val="dk1"/>
              </a:solidFill>
              <a:latin typeface="Didact Gothic"/>
              <a:ea typeface="Didact Gothic"/>
              <a:cs typeface="Didact Gothic"/>
              <a:sym typeface="Didact Gothic"/>
            </a:endParaRPr>
          </a:p>
          <a:p>
            <a:pPr indent="-304800" lvl="0" marL="457200" rtl="0" algn="l">
              <a:lnSpc>
                <a:spcPct val="115000"/>
              </a:lnSpc>
              <a:spcBef>
                <a:spcPts val="0"/>
              </a:spcBef>
              <a:spcAft>
                <a:spcPts val="0"/>
              </a:spcAft>
              <a:buClr>
                <a:schemeClr val="dk1"/>
              </a:buClr>
              <a:buSzPts val="1200"/>
              <a:buFont typeface="Lato"/>
              <a:buAutoNum type="arabicPeriod"/>
            </a:pPr>
            <a:r>
              <a:rPr lang="es" sz="1200">
                <a:solidFill>
                  <a:schemeClr val="dk1"/>
                </a:solidFill>
                <a:latin typeface="Didact Gothic"/>
                <a:ea typeface="Didact Gothic"/>
                <a:cs typeface="Didact Gothic"/>
                <a:sym typeface="Didact Gothic"/>
              </a:rPr>
              <a:t>Con el comando </a:t>
            </a:r>
            <a:r>
              <a:rPr i="1" lang="es" sz="1200">
                <a:solidFill>
                  <a:schemeClr val="dk1"/>
                </a:solidFill>
                <a:latin typeface="Didact Gothic"/>
                <a:ea typeface="Didact Gothic"/>
                <a:cs typeface="Didact Gothic"/>
                <a:sym typeface="Didact Gothic"/>
              </a:rPr>
              <a:t>add </a:t>
            </a:r>
            <a:r>
              <a:rPr lang="es" sz="1200">
                <a:solidFill>
                  <a:schemeClr val="dk1"/>
                </a:solidFill>
                <a:latin typeface="Didact Gothic"/>
                <a:ea typeface="Didact Gothic"/>
                <a:cs typeface="Didact Gothic"/>
                <a:sym typeface="Didact Gothic"/>
              </a:rPr>
              <a:t>agregamos al</a:t>
            </a:r>
            <a:r>
              <a:rPr b="1" lang="es" sz="1200">
                <a:solidFill>
                  <a:schemeClr val="dk1"/>
                </a:solidFill>
                <a:latin typeface="Didact Gothic"/>
                <a:ea typeface="Didact Gothic"/>
                <a:cs typeface="Didact Gothic"/>
                <a:sym typeface="Didact Gothic"/>
              </a:rPr>
              <a:t> Staging Area</a:t>
            </a:r>
            <a:endParaRPr b="1" sz="1200">
              <a:solidFill>
                <a:schemeClr val="dk1"/>
              </a:solidFill>
              <a:latin typeface="Didact Gothic"/>
              <a:ea typeface="Didact Gothic"/>
              <a:cs typeface="Didact Gothic"/>
              <a:sym typeface="Didact Gothic"/>
            </a:endParaRPr>
          </a:p>
          <a:p>
            <a:pPr indent="-304800" lvl="0" marL="457200" rtl="0" algn="l">
              <a:lnSpc>
                <a:spcPct val="115000"/>
              </a:lnSpc>
              <a:spcBef>
                <a:spcPts val="0"/>
              </a:spcBef>
              <a:spcAft>
                <a:spcPts val="0"/>
              </a:spcAft>
              <a:buClr>
                <a:schemeClr val="dk1"/>
              </a:buClr>
              <a:buSzPts val="1200"/>
              <a:buFont typeface="Lato"/>
              <a:buAutoNum type="arabicPeriod"/>
            </a:pPr>
            <a:r>
              <a:rPr lang="es" sz="1200">
                <a:solidFill>
                  <a:schemeClr val="dk1"/>
                </a:solidFill>
                <a:latin typeface="Didact Gothic"/>
                <a:ea typeface="Didact Gothic"/>
                <a:cs typeface="Didact Gothic"/>
                <a:sym typeface="Didact Gothic"/>
              </a:rPr>
              <a:t>Y como ultimo enviamos a nuestro repositorio </a:t>
            </a:r>
            <a:r>
              <a:rPr b="1" lang="es" sz="1200">
                <a:solidFill>
                  <a:schemeClr val="dk1"/>
                </a:solidFill>
                <a:latin typeface="Didact Gothic"/>
                <a:ea typeface="Didact Gothic"/>
                <a:cs typeface="Didact Gothic"/>
                <a:sym typeface="Didact Gothic"/>
              </a:rPr>
              <a:t>Git Directory </a:t>
            </a:r>
            <a:r>
              <a:rPr lang="es" sz="1200">
                <a:solidFill>
                  <a:schemeClr val="dk1"/>
                </a:solidFill>
                <a:latin typeface="Didact Gothic"/>
                <a:ea typeface="Didact Gothic"/>
                <a:cs typeface="Didact Gothic"/>
                <a:sym typeface="Didact Gothic"/>
              </a:rPr>
              <a:t>el archivo </a:t>
            </a:r>
            <a:r>
              <a:rPr i="1" lang="es" sz="1200">
                <a:solidFill>
                  <a:schemeClr val="dk1"/>
                </a:solidFill>
                <a:latin typeface="Didact Gothic"/>
                <a:ea typeface="Didact Gothic"/>
                <a:cs typeface="Didact Gothic"/>
                <a:sym typeface="Didact Gothic"/>
              </a:rPr>
              <a:t>index.html </a:t>
            </a:r>
            <a:r>
              <a:rPr lang="es" sz="1200">
                <a:solidFill>
                  <a:schemeClr val="dk1"/>
                </a:solidFill>
                <a:latin typeface="Didact Gothic"/>
                <a:ea typeface="Didact Gothic"/>
                <a:cs typeface="Didact Gothic"/>
                <a:sym typeface="Didact Gothic"/>
              </a:rPr>
              <a:t>con el comando </a:t>
            </a:r>
            <a:r>
              <a:rPr i="1" lang="es" sz="1200">
                <a:solidFill>
                  <a:schemeClr val="dk1"/>
                </a:solidFill>
                <a:latin typeface="Didact Gothic"/>
                <a:ea typeface="Didact Gothic"/>
                <a:cs typeface="Didact Gothic"/>
                <a:sym typeface="Didact Gothic"/>
              </a:rPr>
              <a:t>commit -m</a:t>
            </a:r>
            <a:r>
              <a:rPr lang="es" sz="1200">
                <a:solidFill>
                  <a:schemeClr val="dk1"/>
                </a:solidFill>
                <a:latin typeface="Didact Gothic"/>
                <a:ea typeface="Didact Gothic"/>
                <a:cs typeface="Didact Gothic"/>
                <a:sym typeface="Didact Gothic"/>
              </a:rPr>
              <a:t> (mensaje)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f31549e16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gf31549e164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f31549e164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2" name="Google Shape;612;gf31549e164_0_4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f31549e164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0" name="Google Shape;620;gf31549e164_0_5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f31549e164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9" name="Google Shape;629;gf31549e164_0_5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s">
                <a:solidFill>
                  <a:schemeClr val="dk1"/>
                </a:solidFill>
                <a:latin typeface="Didact Gothic"/>
                <a:ea typeface="Didact Gothic"/>
                <a:cs typeface="Didact Gothic"/>
                <a:sym typeface="Didact Gothic"/>
              </a:rPr>
              <a:t>Por medio de este comando </a:t>
            </a:r>
            <a:r>
              <a:rPr b="1" lang="es">
                <a:solidFill>
                  <a:schemeClr val="dk1"/>
                </a:solidFill>
                <a:latin typeface="Didact Gothic"/>
                <a:ea typeface="Didact Gothic"/>
                <a:cs typeface="Didact Gothic"/>
                <a:sym typeface="Didact Gothic"/>
              </a:rPr>
              <a:t>veremos la historia de nuestro proyecto</a:t>
            </a:r>
            <a:r>
              <a:rPr lang="es">
                <a:solidFill>
                  <a:schemeClr val="dk1"/>
                </a:solidFill>
                <a:latin typeface="Didact Gothic"/>
                <a:ea typeface="Didact Gothic"/>
                <a:cs typeface="Didact Gothic"/>
                <a:sym typeface="Didact Gothic"/>
              </a:rPr>
              <a:t>. </a:t>
            </a:r>
            <a:br>
              <a:rPr lang="es">
                <a:solidFill>
                  <a:schemeClr val="dk1"/>
                </a:solidFill>
                <a:latin typeface="Didact Gothic"/>
                <a:ea typeface="Didact Gothic"/>
                <a:cs typeface="Didact Gothic"/>
                <a:sym typeface="Didact Gothic"/>
              </a:rPr>
            </a:br>
            <a:r>
              <a:rPr lang="es">
                <a:solidFill>
                  <a:schemeClr val="dk1"/>
                </a:solidFill>
                <a:latin typeface="Didact Gothic"/>
                <a:ea typeface="Didact Gothic"/>
                <a:cs typeface="Didact Gothic"/>
                <a:sym typeface="Didact Gothic"/>
              </a:rPr>
              <a:t>Utilizando</a:t>
            </a:r>
            <a:r>
              <a:rPr i="1" lang="es">
                <a:solidFill>
                  <a:schemeClr val="dk1"/>
                </a:solidFill>
                <a:latin typeface="Didact Gothic"/>
                <a:ea typeface="Didact Gothic"/>
                <a:cs typeface="Didact Gothic"/>
                <a:sym typeface="Didact Gothic"/>
              </a:rPr>
              <a:t> git log</a:t>
            </a:r>
            <a:r>
              <a:rPr lang="es">
                <a:solidFill>
                  <a:schemeClr val="dk1"/>
                </a:solidFill>
                <a:latin typeface="Didact Gothic"/>
                <a:ea typeface="Didact Gothic"/>
                <a:cs typeface="Didact Gothic"/>
                <a:sym typeface="Didact Gothic"/>
              </a:rPr>
              <a:t> podrás ver los codigos hexadecimales que crea Sha-1, el autor y la fecha en la que se envió ese commit.</a:t>
            </a:r>
            <a:endParaRPr>
              <a:solidFill>
                <a:schemeClr val="dk1"/>
              </a:solidFill>
              <a:latin typeface="Didact Gothic"/>
              <a:ea typeface="Didact Gothic"/>
              <a:cs typeface="Didact Gothic"/>
              <a:sym typeface="Didact Gothic"/>
            </a:endParaRPr>
          </a:p>
          <a:p>
            <a:pPr indent="0" lvl="0" marL="0" rtl="0" algn="l">
              <a:spcBef>
                <a:spcPts val="0"/>
              </a:spcBef>
              <a:spcAft>
                <a:spcPts val="0"/>
              </a:spcAft>
              <a:buSzPts val="1100"/>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f31549e164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8" name="Google Shape;638;gf31549e164_0_5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f31549e164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3" name="Google Shape;643;gf31549e164_0_5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s" sz="1200">
                <a:solidFill>
                  <a:schemeClr val="dk1"/>
                </a:solidFill>
                <a:latin typeface="Didact Gothic"/>
                <a:ea typeface="Didact Gothic"/>
                <a:cs typeface="Didact Gothic"/>
                <a:sym typeface="Didact Gothic"/>
              </a:rPr>
              <a:t>En el trabajo con Git una de las características más útiles es el trabajo con ramas. Las ramas son caminos que puede tomar cualquier desarrollador dentro del proyecto, algo que ocurre naturalmente para resolver problemas o crear nuevas funcionalidades. </a:t>
            </a:r>
            <a:br>
              <a:rPr lang="es" sz="1200">
                <a:solidFill>
                  <a:schemeClr val="dk1"/>
                </a:solidFill>
                <a:latin typeface="Didact Gothic"/>
                <a:ea typeface="Didact Gothic"/>
                <a:cs typeface="Didact Gothic"/>
                <a:sym typeface="Didact Gothic"/>
              </a:rPr>
            </a:br>
            <a:r>
              <a:rPr lang="es" sz="1200">
                <a:solidFill>
                  <a:schemeClr val="dk1"/>
                </a:solidFill>
                <a:latin typeface="Didact Gothic"/>
                <a:ea typeface="Didact Gothic"/>
                <a:cs typeface="Didact Gothic"/>
                <a:sym typeface="Didact Gothic"/>
              </a:rPr>
              <a:t>Hemos estado sobre "Master" (la rama principal de nuestro proyecto), podríamos crear ramas para que otros desarrolladores del equipo trabajen sobre el proyecto en nuevas funcionalidades.</a:t>
            </a:r>
            <a:br>
              <a:rPr lang="es" sz="1200">
                <a:solidFill>
                  <a:schemeClr val="dk1"/>
                </a:solidFill>
                <a:latin typeface="Didact Gothic"/>
                <a:ea typeface="Didact Gothic"/>
                <a:cs typeface="Didact Gothic"/>
                <a:sym typeface="Didact Gothic"/>
              </a:rPr>
            </a:br>
            <a:r>
              <a:rPr lang="es" sz="1200">
                <a:solidFill>
                  <a:schemeClr val="dk1"/>
                </a:solidFill>
                <a:latin typeface="Didact Gothic"/>
                <a:ea typeface="Didact Gothic"/>
                <a:cs typeface="Didact Gothic"/>
                <a:sym typeface="Didact Gothic"/>
              </a:rPr>
              <a:t>Llegará un momento en el que, quizás, aquellos cambios experimentales los quieras subir a producción. Entonces harás un proceso de fusionado entre la rama experimental (branch) y la rama original, operación que se conoce como merge en Git</a:t>
            </a:r>
            <a:r>
              <a:rPr lang="es">
                <a:solidFill>
                  <a:schemeClr val="dk1"/>
                </a:solidFill>
                <a:latin typeface="Didact Gothic"/>
                <a:ea typeface="Didact Gothic"/>
                <a:cs typeface="Didact Gothic"/>
                <a:sym typeface="Didact Gothic"/>
              </a:rPr>
              <a:t>. </a:t>
            </a:r>
            <a:endParaRPr>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f31549e164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1" name="Google Shape;651;gf31549e164_0_5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s" sz="1200">
                <a:solidFill>
                  <a:schemeClr val="dk1"/>
                </a:solidFill>
                <a:latin typeface="Helvetica Neue Light"/>
                <a:ea typeface="Helvetica Neue Light"/>
                <a:cs typeface="Helvetica Neue Light"/>
                <a:sym typeface="Helvetica Neue Light"/>
              </a:rPr>
              <a:t>En el trabajo con Git una de las características más útiles es el trabajo con ramas. Las ramas son caminos que puede tomar cualquier desarrollador dentro del proyecto, algo que ocurre naturalmente para resolver problemas o crear nuevas funcionalidades. </a:t>
            </a:r>
            <a:br>
              <a:rPr lang="es" sz="1200">
                <a:solidFill>
                  <a:schemeClr val="dk1"/>
                </a:solidFill>
                <a:latin typeface="Helvetica Neue Light"/>
                <a:ea typeface="Helvetica Neue Light"/>
                <a:cs typeface="Helvetica Neue Light"/>
                <a:sym typeface="Helvetica Neue Light"/>
              </a:rPr>
            </a:br>
            <a:r>
              <a:rPr lang="es" sz="1200">
                <a:solidFill>
                  <a:schemeClr val="dk1"/>
                </a:solidFill>
                <a:latin typeface="Helvetica Neue Light"/>
                <a:ea typeface="Helvetica Neue Light"/>
                <a:cs typeface="Helvetica Neue Light"/>
                <a:sym typeface="Helvetica Neue Light"/>
              </a:rPr>
              <a:t>Hemos estado sobre "Master" (la rama principal de nuestro proyecto), podríamos crear ramas para que otros desarrolladores del equipo trabajen sobre el proyecto en nuevas funcionalidades.</a:t>
            </a:r>
            <a:br>
              <a:rPr lang="es" sz="1200">
                <a:solidFill>
                  <a:schemeClr val="dk1"/>
                </a:solidFill>
                <a:latin typeface="Helvetica Neue Light"/>
                <a:ea typeface="Helvetica Neue Light"/>
                <a:cs typeface="Helvetica Neue Light"/>
                <a:sym typeface="Helvetica Neue Light"/>
              </a:rPr>
            </a:br>
            <a:r>
              <a:rPr lang="es" sz="1200">
                <a:solidFill>
                  <a:schemeClr val="dk1"/>
                </a:solidFill>
                <a:latin typeface="Helvetica Neue Light"/>
                <a:ea typeface="Helvetica Neue Light"/>
                <a:cs typeface="Helvetica Neue Light"/>
                <a:sym typeface="Helvetica Neue Light"/>
              </a:rPr>
              <a:t>Llegará un momento en el que, quizás, aquellos cambios experimentales los quieras subir a producción. Entonces harás un proceso de fusionado entre la rama experimental (branch) y la rama original, operación que se conoce como merge en Git</a:t>
            </a:r>
            <a:r>
              <a:rPr lang="es">
                <a:solidFill>
                  <a:schemeClr val="dk1"/>
                </a:solidFill>
                <a:latin typeface="Helvetica Neue Light"/>
                <a:ea typeface="Helvetica Neue Light"/>
                <a:cs typeface="Helvetica Neue Light"/>
                <a:sym typeface="Helvetica Neue Light"/>
              </a:rPr>
              <a:t>. </a:t>
            </a:r>
            <a:endParaRPr>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SzPts val="1100"/>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f31549e164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1" name="Google Shape;661;gf31549e164_0_5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f31549e164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9" name="Google Shape;669;gf31549e164_0_5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f31549e164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7" name="Google Shape;677;gf31549e164_0_5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f31549e164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5" name="Google Shape;685;gf31549e164_0_5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f31549e16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gf31549e164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Se puede usar para comenzar o finalizar la clase, según sea más conveniente. La información de este slide es de relleno.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s"/>
              <a:t>Recurso: Mapa de conceptos</a:t>
            </a:r>
            <a:endParaRPr b="1"/>
          </a:p>
          <a:p>
            <a:pPr indent="0" lvl="0" marL="0" rtl="0" algn="l">
              <a:lnSpc>
                <a:spcPct val="100000"/>
              </a:lnSpc>
              <a:spcBef>
                <a:spcPts val="0"/>
              </a:spcBef>
              <a:spcAft>
                <a:spcPts val="0"/>
              </a:spcAft>
              <a:buSzPts val="1100"/>
              <a:buNone/>
            </a:pPr>
            <a:r>
              <a:rPr lang="es"/>
              <a:t>Muestra rápidamente los contenidos de la clase y cómo se relacionan. Ayuda a los estudiantes a evitar “perderse” durante la clase, al avanzar en un sentido lineal una diapositiva tras otra. El ejemplo pertenece a la primera clase del curso UX/UI.</a:t>
            </a:r>
            <a:endParaRPr/>
          </a:p>
          <a:p>
            <a:pPr indent="0" lvl="0" marL="0" rtl="0" algn="l">
              <a:lnSpc>
                <a:spcPct val="100000"/>
              </a:lnSpc>
              <a:spcBef>
                <a:spcPts val="0"/>
              </a:spcBef>
              <a:spcAft>
                <a:spcPts val="0"/>
              </a:spcAft>
              <a:buSzPts val="1100"/>
              <a:buNone/>
            </a:pPr>
            <a:r>
              <a:rPr b="1" lang="es"/>
              <a:t>Sugerencia</a:t>
            </a:r>
            <a:r>
              <a:rPr lang="es"/>
              <a:t>: </a:t>
            </a:r>
            <a:br>
              <a:rPr lang="es"/>
            </a:br>
            <a:r>
              <a:rPr lang="es"/>
              <a:t>-También se pueden mostrar con un menor énfasis o colores apagados, aquellos contenidos de clases anteriores y que se vinculen con la actual. </a:t>
            </a:r>
            <a:endParaRPr/>
          </a:p>
          <a:p>
            <a:pPr indent="0" lvl="0" marL="0" rtl="0" algn="l">
              <a:lnSpc>
                <a:spcPct val="100000"/>
              </a:lnSpc>
              <a:spcBef>
                <a:spcPts val="0"/>
              </a:spcBef>
              <a:spcAft>
                <a:spcPts val="0"/>
              </a:spcAft>
              <a:buSzPts val="1100"/>
              <a:buNone/>
            </a:pPr>
            <a:r>
              <a:rPr lang="es"/>
              <a:t>-Resaltar con color los temas que se abordan en la clase.</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f31549e164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4" name="Google Shape;694;gf31549e164_0_5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slides de texto con gráfico de etapas/pasos.</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f31549e164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3" name="Google Shape;713;gf31549e164_0_5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slides de texto con gráfico de etapas/pasos.</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f31549e164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2" name="Google Shape;732;gf31549e164_0_6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f31549e164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0" name="Google Shape;740;gf31549e164_0_6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Como podemos ver estamos ahora sobre el commit seleccionado (el HEAD está ahora) y podríamos sacar una nueva rama desde ahi, lo que hicimos fue</a:t>
            </a:r>
            <a:r>
              <a:rPr b="1" lang="es" sz="1200">
                <a:solidFill>
                  <a:schemeClr val="dk1"/>
                </a:solidFill>
                <a:latin typeface="Didact Gothic"/>
                <a:ea typeface="Didact Gothic"/>
                <a:cs typeface="Didact Gothic"/>
                <a:sym typeface="Didact Gothic"/>
              </a:rPr>
              <a:t> movernos en el tiempo para posicionarnos sobre ese commit pasado.</a:t>
            </a:r>
            <a:endParaRPr b="1"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f31549e164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8" name="Google Shape;748;gf31549e164_0_6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Como podemos ver estamos ahora sobre el commit seleccionado (el HEAD está ahora) y podríamos sacar una nueva rama desde ahi, lo que hicimos fue</a:t>
            </a:r>
            <a:r>
              <a:rPr b="1" lang="es" sz="1200">
                <a:solidFill>
                  <a:schemeClr val="dk1"/>
                </a:solidFill>
                <a:latin typeface="Didact Gothic"/>
                <a:ea typeface="Didact Gothic"/>
                <a:cs typeface="Didact Gothic"/>
                <a:sym typeface="Didact Gothic"/>
              </a:rPr>
              <a:t> movernos en el tiempo para posicionarnos sobre ese commit pasado.</a:t>
            </a:r>
            <a:endParaRPr b="1" sz="1200">
              <a:solidFill>
                <a:schemeClr val="dk1"/>
              </a:solidFill>
              <a:latin typeface="Didact Gothic"/>
              <a:ea typeface="Didact Gothic"/>
              <a:cs typeface="Didact Gothic"/>
              <a:sym typeface="Didact Gothic"/>
            </a:endParaRPr>
          </a:p>
          <a:p>
            <a:pPr indent="0" lvl="0" marL="0" rtl="0" algn="l">
              <a:spcBef>
                <a:spcPts val="0"/>
              </a:spcBef>
              <a:spcAft>
                <a:spcPts val="0"/>
              </a:spcAft>
              <a:buSzPts val="1100"/>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f31549e164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6" name="Google Shape;756;gf31549e164_0_6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Existen muchos sistemas de control de Versiones. Git es uno de ellos y el más aceptado por la comunidad de desarrolladores.</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Gracias al sistema de control de Versiones, nuestro sistema se encuentra a salvo.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Con Git podemos ir a cualquier estado de nuestro proyecto en cualquier momento.</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f31549e164_0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5" name="Google Shape;765;gf31549e164_0_6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a:solidFill>
                  <a:schemeClr val="dk1"/>
                </a:solidFill>
                <a:latin typeface="Didact Gothic"/>
                <a:ea typeface="Didact Gothic"/>
                <a:cs typeface="Didact Gothic"/>
                <a:sym typeface="Didact Gothic"/>
              </a:rPr>
              <a:t>Una vez trabajado en diferentes ramas deberíamos de mezclar las ramas. Lo primero que debemos hacer para mezclar ramas es pararse sobre la rama master y desde alli usar el comando </a:t>
            </a:r>
            <a:r>
              <a:rPr i="1" lang="es">
                <a:solidFill>
                  <a:schemeClr val="dk1"/>
                </a:solidFill>
                <a:latin typeface="Didact Gothic"/>
                <a:ea typeface="Didact Gothic"/>
                <a:cs typeface="Didact Gothic"/>
                <a:sym typeface="Didact Gothic"/>
              </a:rPr>
              <a:t>git merge [rama a fundir con el master]</a:t>
            </a:r>
            <a:endParaRPr i="1">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i="1">
              <a:solidFill>
                <a:schemeClr val="dk1"/>
              </a:solidFill>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i="1">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109b7c854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3" name="Google Shape;773;g109b7c854d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109b7c854d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109b7c854d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Cuando el curso cuenta con FAQs corresponde esta slide de “Preguntas”</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f31549e164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7" name="Google Shape;787;gf31549e164_0_6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C</a:t>
            </a:r>
            <a:r>
              <a:rPr lang="es">
                <a:solidFill>
                  <a:schemeClr val="dk1"/>
                </a:solidFill>
              </a:rPr>
              <a:t>onfigurar y trabajar en Git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f31549e164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gf31549e164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f31549e164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gf31549e164_0_6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Existen muchos sistemas de control de Versiones. Git es uno de ellos y el más aceptado por la comunidad de desarrolladores.</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Gracias al sistema de control de Versiones, nuestro sistema se encuentra a salvo.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Con Git podemos ir a cualquier estado de nuestro proyecto en cualquier momento.</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f31549e164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1" name="Google Shape;801;gf31549e164_0_6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Existen muchos sistemas de control de Versiones. Git es uno de ellos y el más aceptado por la comunidad de desarrolladores.</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Gracias al sistema de control de Versiones, nuestro sistema se encuentra a salvo.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Con Git podemos ir a cualquier estado de nuestro proyecto en cualquier momento.</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f31549e164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8" name="Google Shape;808;gf31549e164_0_6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Existen muchos sistemas de control de Versiones. Git es uno de ellos y el más aceptado por la comunidad de desarrolladores.</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Gracias al sistema de control de Versiones, nuestro sistema se encuentra a salvo.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Con Git podemos ir a cualquier estado de nuestro proyecto en cualquier momento.</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f31549e164_0_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7" name="Google Shape;817;gf31549e164_0_6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f31549e164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3" name="Google Shape;823;gf31549e164_0_6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f31549e164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f31549e164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f31549e164_0_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f31549e164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OBJECT_1">
    <p:bg>
      <p:bgPr>
        <a:solidFill>
          <a:schemeClr val="lt1"/>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0" l="0" r="0" t="0"/>
          <a:stretch/>
        </p:blipFill>
        <p:spPr>
          <a:xfrm>
            <a:off x="0" y="0"/>
            <a:ext cx="9144002" cy="5141975"/>
          </a:xfrm>
          <a:prstGeom prst="rect">
            <a:avLst/>
          </a:prstGeom>
          <a:noFill/>
          <a:ln>
            <a:noFill/>
          </a:ln>
        </p:spPr>
      </p:pic>
      <p:sp>
        <p:nvSpPr>
          <p:cNvPr id="52" name="Google Shape;52;p13"/>
          <p:cNvSpPr txBox="1"/>
          <p:nvPr>
            <p:ph type="ctrTitle"/>
          </p:nvPr>
        </p:nvSpPr>
        <p:spPr>
          <a:xfrm>
            <a:off x="1513682" y="2730701"/>
            <a:ext cx="6116700" cy="6462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2800"/>
              <a:buNone/>
              <a:defRPr b="0" i="1" sz="4200">
                <a:solidFill>
                  <a:schemeClr val="dk1"/>
                </a:solidFill>
                <a:latin typeface="Anton"/>
                <a:ea typeface="Anton"/>
                <a:cs typeface="Anton"/>
                <a:sym typeface="Anto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3" name="Google Shape;53;p13"/>
          <p:cNvSpPr txBox="1"/>
          <p:nvPr>
            <p:ph idx="1" type="subTitle"/>
          </p:nvPr>
        </p:nvSpPr>
        <p:spPr>
          <a:xfrm>
            <a:off x="1513682" y="2730701"/>
            <a:ext cx="6116700" cy="6462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800"/>
              <a:buNone/>
              <a:defRPr b="0" i="1" sz="4200">
                <a:solidFill>
                  <a:schemeClr val="dk1"/>
                </a:solidFill>
                <a:latin typeface="Anton"/>
                <a:ea typeface="Anton"/>
                <a:cs typeface="Anton"/>
                <a:sym typeface="Anton"/>
              </a:defRPr>
            </a:lvl1pPr>
            <a:lvl2pPr lvl="1" rtl="0" algn="l">
              <a:spcBef>
                <a:spcPts val="1200"/>
              </a:spcBef>
              <a:spcAft>
                <a:spcPts val="0"/>
              </a:spcAft>
              <a:buSzPts val="1400"/>
              <a:buNone/>
              <a:defRPr/>
            </a:lvl2pPr>
            <a:lvl3pPr lvl="2" rtl="0" algn="l">
              <a:spcBef>
                <a:spcPts val="1200"/>
              </a:spcBef>
              <a:spcAft>
                <a:spcPts val="0"/>
              </a:spcAft>
              <a:buSzPts val="1400"/>
              <a:buNone/>
              <a:defRPr/>
            </a:lvl3pPr>
            <a:lvl4pPr lvl="3" rtl="0" algn="l">
              <a:spcBef>
                <a:spcPts val="1200"/>
              </a:spcBef>
              <a:spcAft>
                <a:spcPts val="0"/>
              </a:spcAft>
              <a:buSzPts val="1400"/>
              <a:buNone/>
              <a:defRPr/>
            </a:lvl4pPr>
            <a:lvl5pPr lvl="4" rtl="0" algn="l">
              <a:spcBef>
                <a:spcPts val="1200"/>
              </a:spcBef>
              <a:spcAft>
                <a:spcPts val="0"/>
              </a:spcAft>
              <a:buSzPts val="1400"/>
              <a:buNone/>
              <a:defRPr/>
            </a:lvl5pPr>
            <a:lvl6pPr lvl="5" rtl="0" algn="l">
              <a:spcBef>
                <a:spcPts val="1200"/>
              </a:spcBef>
              <a:spcAft>
                <a:spcPts val="0"/>
              </a:spcAft>
              <a:buSzPts val="1400"/>
              <a:buNone/>
              <a:defRPr/>
            </a:lvl6pPr>
            <a:lvl7pPr lvl="6" rtl="0" algn="l">
              <a:spcBef>
                <a:spcPts val="1200"/>
              </a:spcBef>
              <a:spcAft>
                <a:spcPts val="0"/>
              </a:spcAft>
              <a:buSzPts val="1400"/>
              <a:buNone/>
              <a:defRPr/>
            </a:lvl7pPr>
            <a:lvl8pPr lvl="7" rtl="0" algn="l">
              <a:spcBef>
                <a:spcPts val="1200"/>
              </a:spcBef>
              <a:spcAft>
                <a:spcPts val="0"/>
              </a:spcAft>
              <a:buSzPts val="1400"/>
              <a:buNone/>
              <a:defRPr/>
            </a:lvl8pPr>
            <a:lvl9pPr lvl="8" rtl="0" algn="l">
              <a:spcBef>
                <a:spcPts val="1200"/>
              </a:spcBef>
              <a:spcAft>
                <a:spcPts val="1200"/>
              </a:spcAft>
              <a:buSzPts val="1400"/>
              <a:buNone/>
              <a:defRPr/>
            </a:lvl9pPr>
          </a:lstStyle>
          <a:p/>
        </p:txBody>
      </p:sp>
      <p:sp>
        <p:nvSpPr>
          <p:cNvPr id="54" name="Google Shape;54;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lnSpc>
                <a:spcPct val="100000"/>
              </a:lnSpc>
              <a:spcBef>
                <a:spcPts val="0"/>
              </a:spcBef>
              <a:spcAft>
                <a:spcPts val="0"/>
              </a:spcAft>
              <a:buSzPts val="1400"/>
              <a:buNone/>
              <a:defRPr>
                <a:solidFill>
                  <a:srgbClr val="88888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5" name="Google Shape;55;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400"/>
              <a:buNone/>
              <a:defRPr>
                <a:solidFill>
                  <a:srgbClr val="88888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6" name="Google Shape;56;p13"/>
          <p:cNvSpPr txBox="1"/>
          <p:nvPr>
            <p:ph idx="12" type="sldNum"/>
          </p:nvPr>
        </p:nvSpPr>
        <p:spPr>
          <a:xfrm>
            <a:off x="6583680" y="4783455"/>
            <a:ext cx="2103000" cy="153900"/>
          </a:xfrm>
          <a:prstGeom prst="rect">
            <a:avLst/>
          </a:prstGeom>
          <a:noFill/>
          <a:ln>
            <a:noFill/>
          </a:ln>
        </p:spPr>
        <p:txBody>
          <a:bodyPr anchorCtr="0" anchor="t" bIns="0" lIns="0" spcFirstLastPara="1" rIns="0" wrap="square" tIns="0">
            <a:spAutoFit/>
          </a:bodyPr>
          <a:lstStyle>
            <a:lvl1pPr indent="0" lvl="0" marL="0" rtl="0" algn="r">
              <a:lnSpc>
                <a:spcPct val="100000"/>
              </a:lnSpc>
              <a:spcBef>
                <a:spcPts val="0"/>
              </a:spcBef>
              <a:spcAft>
                <a:spcPts val="0"/>
              </a:spcAft>
              <a:buNone/>
              <a:defRPr>
                <a:solidFill>
                  <a:srgbClr val="888888"/>
                </a:solidFill>
              </a:defRPr>
            </a:lvl1pPr>
            <a:lvl2pPr indent="0" lvl="1" marL="0" rtl="0" algn="r">
              <a:lnSpc>
                <a:spcPct val="100000"/>
              </a:lnSpc>
              <a:spcBef>
                <a:spcPts val="0"/>
              </a:spcBef>
              <a:spcAft>
                <a:spcPts val="0"/>
              </a:spcAft>
              <a:buNone/>
              <a:defRPr>
                <a:solidFill>
                  <a:srgbClr val="888888"/>
                </a:solidFill>
              </a:defRPr>
            </a:lvl2pPr>
            <a:lvl3pPr indent="0" lvl="2" marL="0" rtl="0" algn="r">
              <a:lnSpc>
                <a:spcPct val="100000"/>
              </a:lnSpc>
              <a:spcBef>
                <a:spcPts val="0"/>
              </a:spcBef>
              <a:spcAft>
                <a:spcPts val="0"/>
              </a:spcAft>
              <a:buNone/>
              <a:defRPr>
                <a:solidFill>
                  <a:srgbClr val="888888"/>
                </a:solidFill>
              </a:defRPr>
            </a:lvl3pPr>
            <a:lvl4pPr indent="0" lvl="3" marL="0" rtl="0" algn="r">
              <a:lnSpc>
                <a:spcPct val="100000"/>
              </a:lnSpc>
              <a:spcBef>
                <a:spcPts val="0"/>
              </a:spcBef>
              <a:spcAft>
                <a:spcPts val="0"/>
              </a:spcAft>
              <a:buNone/>
              <a:defRPr>
                <a:solidFill>
                  <a:srgbClr val="888888"/>
                </a:solidFill>
              </a:defRPr>
            </a:lvl4pPr>
            <a:lvl5pPr indent="0" lvl="4" marL="0" rtl="0" algn="r">
              <a:lnSpc>
                <a:spcPct val="100000"/>
              </a:lnSpc>
              <a:spcBef>
                <a:spcPts val="0"/>
              </a:spcBef>
              <a:spcAft>
                <a:spcPts val="0"/>
              </a:spcAft>
              <a:buNone/>
              <a:defRPr>
                <a:solidFill>
                  <a:srgbClr val="888888"/>
                </a:solidFill>
              </a:defRPr>
            </a:lvl5pPr>
            <a:lvl6pPr indent="0" lvl="5" marL="0" rtl="0" algn="r">
              <a:lnSpc>
                <a:spcPct val="100000"/>
              </a:lnSpc>
              <a:spcBef>
                <a:spcPts val="0"/>
              </a:spcBef>
              <a:spcAft>
                <a:spcPts val="0"/>
              </a:spcAft>
              <a:buNone/>
              <a:defRPr>
                <a:solidFill>
                  <a:srgbClr val="888888"/>
                </a:solidFill>
              </a:defRPr>
            </a:lvl6pPr>
            <a:lvl7pPr indent="0" lvl="6" marL="0" rtl="0" algn="r">
              <a:lnSpc>
                <a:spcPct val="100000"/>
              </a:lnSpc>
              <a:spcBef>
                <a:spcPts val="0"/>
              </a:spcBef>
              <a:spcAft>
                <a:spcPts val="0"/>
              </a:spcAft>
              <a:buNone/>
              <a:defRPr>
                <a:solidFill>
                  <a:srgbClr val="888888"/>
                </a:solidFill>
              </a:defRPr>
            </a:lvl7pPr>
            <a:lvl8pPr indent="0" lvl="7" marL="0" rtl="0" algn="r">
              <a:lnSpc>
                <a:spcPct val="100000"/>
              </a:lnSpc>
              <a:spcBef>
                <a:spcPts val="0"/>
              </a:spcBef>
              <a:spcAft>
                <a:spcPts val="0"/>
              </a:spcAft>
              <a:buNone/>
              <a:defRPr>
                <a:solidFill>
                  <a:srgbClr val="888888"/>
                </a:solidFill>
              </a:defRPr>
            </a:lvl8pPr>
            <a:lvl9pPr indent="0" lvl="8" marL="0" rtl="0" algn="r">
              <a:lnSpc>
                <a:spcPct val="100000"/>
              </a:lnSpc>
              <a:spcBef>
                <a:spcPts val="0"/>
              </a:spcBef>
              <a:spcAft>
                <a:spcPts val="0"/>
              </a:spcAft>
              <a:buNone/>
              <a:defRPr>
                <a:solidFill>
                  <a:srgbClr val="888888"/>
                </a:solidFill>
              </a:defRPr>
            </a:lvl9pPr>
          </a:lstStyle>
          <a:p>
            <a:pPr indent="0" lvl="0" marL="0" rtl="0" algn="r">
              <a:spcBef>
                <a:spcPts val="0"/>
              </a:spcBef>
              <a:spcAft>
                <a:spcPts val="0"/>
              </a:spcAft>
              <a:buNone/>
            </a:pPr>
            <a:fld id="{00000000-1234-1234-1234-123412341234}" type="slidenum">
              <a:rPr lang="es"/>
              <a:t>‹#›</a:t>
            </a:fld>
            <a:endParaRPr b="0" i="0" sz="1400" u="none" cap="none" strike="noStrike">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57" name="Shape 57"/>
        <p:cNvGrpSpPr/>
        <p:nvPr/>
      </p:nvGrpSpPr>
      <p:grpSpPr>
        <a:xfrm>
          <a:off x="0" y="0"/>
          <a:ext cx="0" cy="0"/>
          <a:chOff x="0" y="0"/>
          <a:chExt cx="0" cy="0"/>
        </a:xfrm>
      </p:grpSpPr>
      <p:pic>
        <p:nvPicPr>
          <p:cNvPr id="58" name="Google Shape;58;p14"/>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9.png"/><Relationship Id="rId5" Type="http://schemas.openxmlformats.org/officeDocument/2006/relationships/hyperlink" Target="https://git-scm.com/book/es/v1/"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18.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hyperlink" Target="https://git-scm.com/" TargetMode="External"/><Relationship Id="rId5"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31.png"/><Relationship Id="rId5" Type="http://schemas.openxmlformats.org/officeDocument/2006/relationships/image" Target="../media/image24.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hyperlink" Target="https://git-scm.com/" TargetMode="External"/><Relationship Id="rId5"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png"/><Relationship Id="rId4" Type="http://schemas.openxmlformats.org/officeDocument/2006/relationships/image" Target="../media/image35.png"/><Relationship Id="rId5"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png"/><Relationship Id="rId4" Type="http://schemas.openxmlformats.org/officeDocument/2006/relationships/image" Target="../media/image42.png"/><Relationship Id="rId5" Type="http://schemas.openxmlformats.org/officeDocument/2006/relationships/image" Target="../media/image39.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pn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png"/><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png"/><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png"/><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png"/><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png"/><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png"/><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9.png"/><Relationship Id="rId4" Type="http://schemas.openxmlformats.org/officeDocument/2006/relationships/image" Target="../media/image2.png"/><Relationship Id="rId5" Type="http://schemas.openxmlformats.org/officeDocument/2006/relationships/image" Target="../media/image4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png"/><Relationship Id="rId4" Type="http://schemas.openxmlformats.org/officeDocument/2006/relationships/image" Target="../media/image45.png"/><Relationship Id="rId5" Type="http://schemas.openxmlformats.org/officeDocument/2006/relationships/image" Target="../media/image4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png"/><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png"/><Relationship Id="rId4"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2.png"/><Relationship Id="rId4" Type="http://schemas.openxmlformats.org/officeDocument/2006/relationships/image" Target="../media/image4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png"/><Relationship Id="rId4" Type="http://schemas.openxmlformats.org/officeDocument/2006/relationships/image" Target="../media/image2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2.png"/><Relationship Id="rId4" Type="http://schemas.openxmlformats.org/officeDocument/2006/relationships/image" Target="../media/image4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2.png"/><Relationship Id="rId4" Type="http://schemas.openxmlformats.org/officeDocument/2006/relationships/image" Target="../media/image2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2.png"/><Relationship Id="rId4" Type="http://schemas.openxmlformats.org/officeDocument/2006/relationships/hyperlink" Target="https://git-scm.com/book/es/v1/Fundamentos-de-Git-Viendo-el-hist%C3%B3rico-de-confirmaciones" TargetMode="External"/><Relationship Id="rId5" Type="http://schemas.openxmlformats.org/officeDocument/2006/relationships/image" Target="../media/image4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2.png"/><Relationship Id="rId4" Type="http://schemas.openxmlformats.org/officeDocument/2006/relationships/image" Target="../media/image5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60.png"/><Relationship Id="rId4" Type="http://schemas.openxmlformats.org/officeDocument/2006/relationships/image" Target="../media/image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2.png"/><Relationship Id="rId4" Type="http://schemas.openxmlformats.org/officeDocument/2006/relationships/image" Target="../media/image4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2.png"/><Relationship Id="rId4" Type="http://schemas.openxmlformats.org/officeDocument/2006/relationships/image" Target="../media/image4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2.png"/><Relationship Id="rId4" Type="http://schemas.openxmlformats.org/officeDocument/2006/relationships/image" Target="../media/image4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2.png"/><Relationship Id="rId4" Type="http://schemas.openxmlformats.org/officeDocument/2006/relationships/image" Target="../media/image58.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2.png"/><Relationship Id="rId4" Type="http://schemas.openxmlformats.org/officeDocument/2006/relationships/image" Target="../media/image4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2.png"/><Relationship Id="rId4" Type="http://schemas.openxmlformats.org/officeDocument/2006/relationships/image" Target="../media/image4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2.png"/><Relationship Id="rId4" Type="http://schemas.openxmlformats.org/officeDocument/2006/relationships/image" Target="../media/image4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2.png"/><Relationship Id="rId4" Type="http://schemas.openxmlformats.org/officeDocument/2006/relationships/image" Target="../media/image50.png"/><Relationship Id="rId5" Type="http://schemas.openxmlformats.org/officeDocument/2006/relationships/image" Target="../media/image4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2.png"/><Relationship Id="rId4" Type="http://schemas.openxmlformats.org/officeDocument/2006/relationships/image" Target="../media/image4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 Id="rId3" Type="http://schemas.openxmlformats.org/officeDocument/2006/relationships/image" Target="../media/image5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 Id="rId3" Type="http://schemas.openxmlformats.org/officeDocument/2006/relationships/image" Target="../media/image53.png"/><Relationship Id="rId4" Type="http://schemas.openxmlformats.org/officeDocument/2006/relationships/hyperlink" Target="https://view.genial.ly/61a7993f3ef3cf0dac4e4b9c/interactive-content-faqs-desarrollo-web"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2.png"/><Relationship Id="rId4" Type="http://schemas.openxmlformats.org/officeDocument/2006/relationships/image" Target="../media/image4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4.png"/><Relationship Id="rId7" Type="http://schemas.openxmlformats.org/officeDocument/2006/relationships/image" Target="../media/image1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2.png"/><Relationship Id="rId4" Type="http://schemas.openxmlformats.org/officeDocument/2006/relationships/image" Target="../media/image59.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2.png"/><Relationship Id="rId4" Type="http://schemas.openxmlformats.org/officeDocument/2006/relationships/image" Target="../media/image56.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51.png"/><Relationship Id="rId4" Type="http://schemas.openxmlformats.org/officeDocument/2006/relationships/image" Target="../media/image5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5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docs.google.com/document/d/13a3edPNo7BLatfUKINP1tS6uNdZv-w0SSJ8PW6GBXSo/edit?usp=sharing" TargetMode="External"/><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21.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2" name="Shape 62"/>
        <p:cNvGrpSpPr/>
        <p:nvPr/>
      </p:nvGrpSpPr>
      <p:grpSpPr>
        <a:xfrm>
          <a:off x="0" y="0"/>
          <a:ext cx="0" cy="0"/>
          <a:chOff x="0" y="0"/>
          <a:chExt cx="0" cy="0"/>
        </a:xfrm>
      </p:grpSpPr>
      <p:sp>
        <p:nvSpPr>
          <p:cNvPr id="63" name="Google Shape;63;p15"/>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64" name="Google Shape;64;p15"/>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65" name="Google Shape;65;p15"/>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8" name="Shape 188"/>
        <p:cNvGrpSpPr/>
        <p:nvPr/>
      </p:nvGrpSpPr>
      <p:grpSpPr>
        <a:xfrm>
          <a:off x="0" y="0"/>
          <a:ext cx="0" cy="0"/>
          <a:chOff x="0" y="0"/>
          <a:chExt cx="0" cy="0"/>
        </a:xfrm>
      </p:grpSpPr>
      <p:sp>
        <p:nvSpPr>
          <p:cNvPr id="189" name="Google Shape;189;p24"/>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GIT</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FFBC"/>
        </a:solidFill>
      </p:bgPr>
    </p:bg>
    <p:spTree>
      <p:nvGrpSpPr>
        <p:cNvPr id="193" name="Shape 193"/>
        <p:cNvGrpSpPr/>
        <p:nvPr/>
      </p:nvGrpSpPr>
      <p:grpSpPr>
        <a:xfrm>
          <a:off x="0" y="0"/>
          <a:ext cx="0" cy="0"/>
          <a:chOff x="0" y="0"/>
          <a:chExt cx="0" cy="0"/>
        </a:xfrm>
      </p:grpSpPr>
      <p:pic>
        <p:nvPicPr>
          <p:cNvPr id="194" name="Google Shape;194;p2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95" name="Google Shape;195;p25"/>
          <p:cNvSpPr txBox="1"/>
          <p:nvPr/>
        </p:nvSpPr>
        <p:spPr>
          <a:xfrm>
            <a:off x="3251099" y="508500"/>
            <a:ext cx="26418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300"/>
              </a:spcAft>
              <a:buClr>
                <a:schemeClr val="dk1"/>
              </a:buClr>
              <a:buSzPts val="1100"/>
              <a:buFont typeface="Arial"/>
              <a:buNone/>
            </a:pPr>
            <a:r>
              <a:rPr b="0" i="1" lang="es" sz="4000" u="none" cap="none" strike="noStrike">
                <a:solidFill>
                  <a:schemeClr val="dk1"/>
                </a:solidFill>
                <a:latin typeface="Anton"/>
                <a:ea typeface="Anton"/>
                <a:cs typeface="Anton"/>
                <a:sym typeface="Anton"/>
              </a:rPr>
              <a:t>¿QUÉ ES GIT?</a:t>
            </a:r>
            <a:endParaRPr b="0" i="1" sz="4000" u="none" cap="none" strike="noStrike">
              <a:solidFill>
                <a:srgbClr val="000000"/>
              </a:solidFill>
              <a:latin typeface="Anton"/>
              <a:ea typeface="Anton"/>
              <a:cs typeface="Anton"/>
              <a:sym typeface="Anton"/>
            </a:endParaRPr>
          </a:p>
        </p:txBody>
      </p:sp>
      <p:sp>
        <p:nvSpPr>
          <p:cNvPr id="196" name="Google Shape;196;p25"/>
          <p:cNvSpPr txBox="1"/>
          <p:nvPr/>
        </p:nvSpPr>
        <p:spPr>
          <a:xfrm>
            <a:off x="351900" y="4278725"/>
            <a:ext cx="8440200" cy="393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t/>
            </a:r>
            <a:endParaRPr b="0" i="0" sz="1500" u="none" cap="none" strike="noStrike">
              <a:solidFill>
                <a:srgbClr val="000000"/>
              </a:solidFill>
              <a:latin typeface="Helvetica Neue Light"/>
              <a:ea typeface="Helvetica Neue Light"/>
              <a:cs typeface="Helvetica Neue Light"/>
              <a:sym typeface="Helvetica Neue Light"/>
            </a:endParaRPr>
          </a:p>
        </p:txBody>
      </p:sp>
      <p:sp>
        <p:nvSpPr>
          <p:cNvPr id="197" name="Google Shape;197;p25"/>
          <p:cNvSpPr txBox="1"/>
          <p:nvPr/>
        </p:nvSpPr>
        <p:spPr>
          <a:xfrm>
            <a:off x="404875" y="1642525"/>
            <a:ext cx="8440200" cy="1887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Git es un sistema de control de versiones gratuito y de código abierto, diseñado para manejar desde pequeños a grandes proyectos de manera rápida y eficaz. Se entiende como control de versiones a todas las herramientas que nos permiten hacer modificaciones en nuestro proyecto. Este sistema registra los cambios realizados sobre un archivo o conjunto de archivos a lo largo del tiempo.</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198" name="Google Shape;198;p25"/>
          <p:cNvPicPr preferRelativeResize="0"/>
          <p:nvPr/>
        </p:nvPicPr>
        <p:blipFill rotWithShape="1">
          <a:blip r:embed="rId4">
            <a:alphaModFix/>
          </a:blip>
          <a:srcRect b="0" l="0" r="0" t="0"/>
          <a:stretch/>
        </p:blipFill>
        <p:spPr>
          <a:xfrm>
            <a:off x="3494175" y="3530127"/>
            <a:ext cx="2155645" cy="901000"/>
          </a:xfrm>
          <a:prstGeom prst="rect">
            <a:avLst/>
          </a:prstGeom>
          <a:noFill/>
          <a:ln>
            <a:noFill/>
          </a:ln>
        </p:spPr>
      </p:pic>
      <p:sp>
        <p:nvSpPr>
          <p:cNvPr id="199" name="Google Shape;199;p25"/>
          <p:cNvSpPr txBox="1"/>
          <p:nvPr/>
        </p:nvSpPr>
        <p:spPr>
          <a:xfrm>
            <a:off x="81675" y="4624863"/>
            <a:ext cx="376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Helvetica Neue Light"/>
                <a:ea typeface="Helvetica Neue Light"/>
                <a:cs typeface="Helvetica Neue Light"/>
                <a:sym typeface="Helvetica Neue Light"/>
              </a:rPr>
              <a:t>Fuente: </a:t>
            </a:r>
            <a:r>
              <a:rPr lang="es" u="sng">
                <a:solidFill>
                  <a:srgbClr val="1155CC"/>
                </a:solidFill>
                <a:latin typeface="Helvetica Neue Light"/>
                <a:ea typeface="Helvetica Neue Light"/>
                <a:cs typeface="Helvetica Neue Light"/>
                <a:sym typeface="Helvetica Neue Light"/>
                <a:hlinkClick r:id="rId5">
                  <a:extLst>
                    <a:ext uri="{A12FA001-AC4F-418D-AE19-62706E023703}">
                      <ahyp:hlinkClr val="tx"/>
                    </a:ext>
                  </a:extLst>
                </a:hlinkClick>
              </a:rPr>
              <a:t>https://git-scm.com/book/es/v1/</a:t>
            </a:r>
            <a:r>
              <a:rPr b="1" i="1" lang="es">
                <a:solidFill>
                  <a:schemeClr val="dk1"/>
                </a:solidFill>
                <a:latin typeface="Helvetica Neue"/>
                <a:ea typeface="Helvetica Neue"/>
                <a:cs typeface="Helvetica Neue"/>
                <a:sym typeface="Helvetica Neue"/>
              </a:rPr>
              <a:t> </a:t>
            </a:r>
            <a:endParaRPr b="1">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2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05" name="Google Shape;205;p26"/>
          <p:cNvSpPr txBox="1"/>
          <p:nvPr/>
        </p:nvSpPr>
        <p:spPr>
          <a:xfrm>
            <a:off x="1453047" y="37261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GIT:</a:t>
            </a:r>
            <a:r>
              <a:rPr b="0" i="1" lang="es" sz="4000" u="none" cap="none" strike="noStrike">
                <a:solidFill>
                  <a:schemeClr val="dk1"/>
                </a:solidFill>
                <a:latin typeface="Anton"/>
                <a:ea typeface="Anton"/>
                <a:cs typeface="Anton"/>
                <a:sym typeface="Anton"/>
              </a:rPr>
              <a:t> ¿QUÉ ES?</a:t>
            </a:r>
            <a:endParaRPr b="0" i="1" sz="4000" u="none" cap="none" strike="noStrike">
              <a:solidFill>
                <a:srgbClr val="000000"/>
              </a:solidFill>
              <a:latin typeface="Anton"/>
              <a:ea typeface="Anton"/>
              <a:cs typeface="Anton"/>
              <a:sym typeface="Anton"/>
            </a:endParaRPr>
          </a:p>
        </p:txBody>
      </p:sp>
      <p:pic>
        <p:nvPicPr>
          <p:cNvPr id="206" name="Google Shape;206;p26"/>
          <p:cNvPicPr preferRelativeResize="0"/>
          <p:nvPr/>
        </p:nvPicPr>
        <p:blipFill rotWithShape="1">
          <a:blip r:embed="rId4">
            <a:alphaModFix/>
          </a:blip>
          <a:srcRect b="0" l="0" r="0" t="0"/>
          <a:stretch/>
        </p:blipFill>
        <p:spPr>
          <a:xfrm>
            <a:off x="1791212" y="1255275"/>
            <a:ext cx="5561577" cy="3234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2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12" name="Google Shape;212;p27"/>
          <p:cNvSpPr txBox="1"/>
          <p:nvPr/>
        </p:nvSpPr>
        <p:spPr>
          <a:xfrm>
            <a:off x="3056500" y="998925"/>
            <a:ext cx="3359400" cy="335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7"/>
          <p:cNvSpPr txBox="1"/>
          <p:nvPr/>
        </p:nvSpPr>
        <p:spPr>
          <a:xfrm>
            <a:off x="1584075" y="1070425"/>
            <a:ext cx="5775600" cy="807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Con GIT, </a:t>
            </a:r>
            <a:r>
              <a:rPr b="1" i="0" lang="es" sz="1800" u="none" cap="none" strike="noStrike">
                <a:solidFill>
                  <a:srgbClr val="000000"/>
                </a:solidFill>
                <a:latin typeface="Helvetica Neue"/>
                <a:ea typeface="Helvetica Neue"/>
                <a:cs typeface="Helvetica Neue"/>
                <a:sym typeface="Helvetica Neue"/>
              </a:rPr>
              <a:t>podemos ir a versiones anteriores</a:t>
            </a:r>
            <a:r>
              <a:rPr b="0" i="0" lang="es" sz="1800" u="none" cap="none" strike="noStrike">
                <a:solidFill>
                  <a:srgbClr val="000000"/>
                </a:solidFill>
                <a:latin typeface="Helvetica Neue Light"/>
                <a:ea typeface="Helvetica Neue Light"/>
                <a:cs typeface="Helvetica Neue Light"/>
                <a:sym typeface="Helvetica Neue Light"/>
              </a:rPr>
              <a:t>, muy útil para errores, y para la organización.</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214" name="Google Shape;214;p27"/>
          <p:cNvPicPr preferRelativeResize="0"/>
          <p:nvPr/>
        </p:nvPicPr>
        <p:blipFill rotWithShape="1">
          <a:blip r:embed="rId4">
            <a:alphaModFix/>
          </a:blip>
          <a:srcRect b="0" l="0" r="0" t="0"/>
          <a:stretch/>
        </p:blipFill>
        <p:spPr>
          <a:xfrm>
            <a:off x="1721599" y="2215650"/>
            <a:ext cx="5700826" cy="2048200"/>
          </a:xfrm>
          <a:prstGeom prst="rect">
            <a:avLst/>
          </a:prstGeom>
          <a:noFill/>
          <a:ln>
            <a:noFill/>
          </a:ln>
        </p:spPr>
      </p:pic>
      <p:sp>
        <p:nvSpPr>
          <p:cNvPr id="215" name="Google Shape;215;p27"/>
          <p:cNvSpPr txBox="1"/>
          <p:nvPr/>
        </p:nvSpPr>
        <p:spPr>
          <a:xfrm>
            <a:off x="1453047" y="37261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GIT:</a:t>
            </a:r>
            <a:r>
              <a:rPr b="0" i="1" lang="es" sz="4000" u="none" cap="none" strike="noStrike">
                <a:solidFill>
                  <a:schemeClr val="dk1"/>
                </a:solidFill>
                <a:latin typeface="Anton"/>
                <a:ea typeface="Anton"/>
                <a:cs typeface="Anton"/>
                <a:sym typeface="Anton"/>
              </a:rPr>
              <a:t> ¿QUÉ ES?</a:t>
            </a:r>
            <a:endParaRPr b="0" i="1" sz="4000" u="none" cap="none" strike="noStrike">
              <a:solidFill>
                <a:srgbClr val="000000"/>
              </a:solidFill>
              <a:latin typeface="Anton"/>
              <a:ea typeface="Anton"/>
              <a:cs typeface="Anton"/>
              <a:sym typeface="Anto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2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21" name="Google Shape;221;p28"/>
          <p:cNvPicPr preferRelativeResize="0"/>
          <p:nvPr/>
        </p:nvPicPr>
        <p:blipFill rotWithShape="1">
          <a:blip r:embed="rId4">
            <a:alphaModFix/>
          </a:blip>
          <a:srcRect b="0" l="0" r="0" t="0"/>
          <a:stretch/>
        </p:blipFill>
        <p:spPr>
          <a:xfrm>
            <a:off x="3287175" y="1111525"/>
            <a:ext cx="5308492" cy="3548100"/>
          </a:xfrm>
          <a:prstGeom prst="rect">
            <a:avLst/>
          </a:prstGeom>
          <a:noFill/>
          <a:ln>
            <a:noFill/>
          </a:ln>
        </p:spPr>
      </p:pic>
      <p:sp>
        <p:nvSpPr>
          <p:cNvPr id="222" name="Google Shape;222;p28"/>
          <p:cNvSpPr txBox="1"/>
          <p:nvPr/>
        </p:nvSpPr>
        <p:spPr>
          <a:xfrm>
            <a:off x="521450" y="1409950"/>
            <a:ext cx="2647500" cy="642600"/>
          </a:xfrm>
          <a:prstGeom prst="rect">
            <a:avLst/>
          </a:prstGeom>
          <a:solidFill>
            <a:srgbClr val="EF89D2"/>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Helvetica Neue"/>
                <a:ea typeface="Helvetica Neue"/>
                <a:cs typeface="Helvetica Neue"/>
                <a:sym typeface="Helvetica Neue"/>
              </a:rPr>
              <a:t>1er estado</a:t>
            </a:r>
            <a:r>
              <a:rPr b="0" i="0" lang="es" sz="1400" u="none" cap="none" strike="noStrike">
                <a:solidFill>
                  <a:srgbClr val="000000"/>
                </a:solidFill>
                <a:latin typeface="Helvetica Neue Light"/>
                <a:ea typeface="Helvetica Neue Light"/>
                <a:cs typeface="Helvetica Neue Light"/>
                <a:sym typeface="Helvetica Neue Light"/>
              </a:rPr>
              <a:t> (el que trabajamos)</a:t>
            </a:r>
            <a:endParaRPr b="0" i="0" sz="14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Light"/>
                <a:ea typeface="Helvetica Neue Light"/>
                <a:cs typeface="Helvetica Neue Light"/>
                <a:sym typeface="Helvetica Neue Light"/>
              </a:rPr>
              <a:t>“</a:t>
            </a:r>
            <a:r>
              <a:rPr b="0" i="1" lang="es" sz="1400" u="none" cap="none" strike="noStrike">
                <a:solidFill>
                  <a:srgbClr val="000000"/>
                </a:solidFill>
                <a:latin typeface="Helvetica Neue Light"/>
                <a:ea typeface="Helvetica Neue Light"/>
                <a:cs typeface="Helvetica Neue Light"/>
                <a:sym typeface="Helvetica Neue Light"/>
              </a:rPr>
              <a:t>preparamos las cajas</a:t>
            </a:r>
            <a:r>
              <a:rPr b="0" i="0" lang="es" sz="1400" u="none" cap="none" strike="noStrike">
                <a:solidFill>
                  <a:srgbClr val="000000"/>
                </a:solidFill>
                <a:latin typeface="Helvetica Neue Light"/>
                <a:ea typeface="Helvetica Neue Light"/>
                <a:cs typeface="Helvetica Neue Light"/>
                <a:sym typeface="Helvetica Neue Light"/>
              </a:rPr>
              <a:t>”.</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223" name="Google Shape;223;p28"/>
          <p:cNvSpPr txBox="1"/>
          <p:nvPr/>
        </p:nvSpPr>
        <p:spPr>
          <a:xfrm>
            <a:off x="521450" y="2581125"/>
            <a:ext cx="2647500" cy="642600"/>
          </a:xfrm>
          <a:prstGeom prst="rect">
            <a:avLst/>
          </a:prstGeom>
          <a:solidFill>
            <a:srgbClr val="EF89D2"/>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Helvetica Neue"/>
                <a:ea typeface="Helvetica Neue"/>
                <a:cs typeface="Helvetica Neue"/>
                <a:sym typeface="Helvetica Neue"/>
              </a:rPr>
              <a:t>2do estado</a:t>
            </a:r>
            <a:r>
              <a:rPr b="0" i="0" lang="es" sz="1400" u="none" cap="none" strike="noStrike">
                <a:solidFill>
                  <a:srgbClr val="000000"/>
                </a:solidFill>
                <a:latin typeface="Helvetica Neue Light"/>
                <a:ea typeface="Helvetica Neue Light"/>
                <a:cs typeface="Helvetica Neue Light"/>
                <a:sym typeface="Helvetica Neue Light"/>
              </a:rPr>
              <a:t> (archivos listos)</a:t>
            </a:r>
            <a:br>
              <a:rPr b="0" i="0" lang="es" sz="1400" u="none" cap="none" strike="noStrike">
                <a:solidFill>
                  <a:srgbClr val="000000"/>
                </a:solidFill>
                <a:latin typeface="Helvetica Neue Light"/>
                <a:ea typeface="Helvetica Neue Light"/>
                <a:cs typeface="Helvetica Neue Light"/>
                <a:sym typeface="Helvetica Neue Light"/>
              </a:rPr>
            </a:br>
            <a:r>
              <a:rPr b="0" i="0" lang="es" sz="1400" u="none" cap="none" strike="noStrike">
                <a:solidFill>
                  <a:srgbClr val="000000"/>
                </a:solidFill>
                <a:latin typeface="Helvetica Neue Light"/>
                <a:ea typeface="Helvetica Neue Light"/>
                <a:cs typeface="Helvetica Neue Light"/>
                <a:sym typeface="Helvetica Neue Light"/>
              </a:rPr>
              <a:t>“</a:t>
            </a:r>
            <a:r>
              <a:rPr b="0" i="1" lang="es" sz="1400" u="none" cap="none" strike="noStrike">
                <a:solidFill>
                  <a:srgbClr val="000000"/>
                </a:solidFill>
                <a:latin typeface="Helvetica Neue Light"/>
                <a:ea typeface="Helvetica Neue Light"/>
                <a:cs typeface="Helvetica Neue Light"/>
                <a:sym typeface="Helvetica Neue Light"/>
              </a:rPr>
              <a:t>agregamos las cajas listas</a:t>
            </a:r>
            <a:r>
              <a:rPr b="0" i="0" lang="es" sz="1400" u="none" cap="none" strike="noStrike">
                <a:solidFill>
                  <a:srgbClr val="000000"/>
                </a:solidFill>
                <a:latin typeface="Helvetica Neue Light"/>
                <a:ea typeface="Helvetica Neue Light"/>
                <a:cs typeface="Helvetica Neue Light"/>
                <a:sym typeface="Helvetica Neue Light"/>
              </a:rPr>
              <a:t>”.</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224" name="Google Shape;224;p28"/>
          <p:cNvSpPr txBox="1"/>
          <p:nvPr/>
        </p:nvSpPr>
        <p:spPr>
          <a:xfrm>
            <a:off x="521450" y="3752300"/>
            <a:ext cx="2647500" cy="642600"/>
          </a:xfrm>
          <a:prstGeom prst="rect">
            <a:avLst/>
          </a:prstGeom>
          <a:solidFill>
            <a:srgbClr val="EF89D2"/>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Helvetica Neue"/>
                <a:ea typeface="Helvetica Neue"/>
                <a:cs typeface="Helvetica Neue"/>
                <a:sym typeface="Helvetica Neue"/>
              </a:rPr>
              <a:t>3er estado</a:t>
            </a:r>
            <a:r>
              <a:rPr b="0" i="0" lang="es" sz="1400" u="none" cap="none" strike="noStrike">
                <a:solidFill>
                  <a:srgbClr val="000000"/>
                </a:solidFill>
                <a:latin typeface="Helvetica Neue Light"/>
                <a:ea typeface="Helvetica Neue Light"/>
                <a:cs typeface="Helvetica Neue Light"/>
                <a:sym typeface="Helvetica Neue Light"/>
              </a:rPr>
              <a:t> (registro de todos los archivos) “</a:t>
            </a:r>
            <a:r>
              <a:rPr b="0" i="1" lang="es" sz="1400" u="none" cap="none" strike="noStrike">
                <a:solidFill>
                  <a:srgbClr val="000000"/>
                </a:solidFill>
                <a:latin typeface="Helvetica Neue Light"/>
                <a:ea typeface="Helvetica Neue Light"/>
                <a:cs typeface="Helvetica Neue Light"/>
                <a:sym typeface="Helvetica Neue Light"/>
              </a:rPr>
              <a:t>lote listo</a:t>
            </a:r>
            <a:r>
              <a:rPr b="0" i="0" lang="es" sz="1400" u="none" cap="none" strike="noStrike">
                <a:solidFill>
                  <a:srgbClr val="000000"/>
                </a:solidFill>
                <a:latin typeface="Helvetica Neue Light"/>
                <a:ea typeface="Helvetica Neue Light"/>
                <a:cs typeface="Helvetica Neue Light"/>
                <a:sym typeface="Helvetica Neue Light"/>
              </a:rPr>
              <a:t>”.</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225" name="Google Shape;225;p28"/>
          <p:cNvSpPr txBox="1"/>
          <p:nvPr/>
        </p:nvSpPr>
        <p:spPr>
          <a:xfrm>
            <a:off x="1453047" y="37261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GIT:</a:t>
            </a:r>
            <a:r>
              <a:rPr b="0" i="1" lang="es" sz="4000" u="none" cap="none" strike="noStrike">
                <a:solidFill>
                  <a:schemeClr val="dk1"/>
                </a:solidFill>
                <a:latin typeface="Anton"/>
                <a:ea typeface="Anton"/>
                <a:cs typeface="Anton"/>
                <a:sym typeface="Anton"/>
              </a:rPr>
              <a:t> LOS 3 ESTADOS</a:t>
            </a:r>
            <a:endParaRPr b="0" i="1" sz="4000" u="none" cap="none" strike="noStrike">
              <a:solidFill>
                <a:srgbClr val="000000"/>
              </a:solidFill>
              <a:latin typeface="Anton"/>
              <a:ea typeface="Anton"/>
              <a:cs typeface="Anton"/>
              <a:sym typeface="Anto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2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31" name="Google Shape;231;p29"/>
          <p:cNvSpPr txBox="1"/>
          <p:nvPr/>
        </p:nvSpPr>
        <p:spPr>
          <a:xfrm>
            <a:off x="1326334" y="55091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300"/>
              </a:spcAft>
              <a:buClr>
                <a:schemeClr val="dk1"/>
              </a:buClr>
              <a:buSzPts val="1100"/>
              <a:buFont typeface="Arial"/>
              <a:buNone/>
            </a:pPr>
            <a:r>
              <a:rPr b="0" i="1" lang="es" sz="4000" u="none" cap="none" strike="noStrike">
                <a:solidFill>
                  <a:schemeClr val="dk1"/>
                </a:solidFill>
                <a:latin typeface="Anton"/>
                <a:ea typeface="Anton"/>
                <a:cs typeface="Anton"/>
                <a:sym typeface="Anton"/>
              </a:rPr>
              <a:t>¿QUÉ ES GITHUB?</a:t>
            </a:r>
            <a:endParaRPr b="0" i="1" sz="4000" u="none" cap="none" strike="noStrike">
              <a:solidFill>
                <a:srgbClr val="000000"/>
              </a:solidFill>
              <a:latin typeface="Anton"/>
              <a:ea typeface="Anton"/>
              <a:cs typeface="Anton"/>
              <a:sym typeface="Anton"/>
            </a:endParaRPr>
          </a:p>
        </p:txBody>
      </p:sp>
      <p:pic>
        <p:nvPicPr>
          <p:cNvPr id="232" name="Google Shape;232;p29"/>
          <p:cNvPicPr preferRelativeResize="0"/>
          <p:nvPr/>
        </p:nvPicPr>
        <p:blipFill rotWithShape="1">
          <a:blip r:embed="rId4">
            <a:alphaModFix/>
          </a:blip>
          <a:srcRect b="0" l="0" r="0" t="0"/>
          <a:stretch/>
        </p:blipFill>
        <p:spPr>
          <a:xfrm>
            <a:off x="1199625" y="1539928"/>
            <a:ext cx="6491314" cy="3063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36" name="Shape 236"/>
        <p:cNvGrpSpPr/>
        <p:nvPr/>
      </p:nvGrpSpPr>
      <p:grpSpPr>
        <a:xfrm>
          <a:off x="0" y="0"/>
          <a:ext cx="0" cy="0"/>
          <a:chOff x="0" y="0"/>
          <a:chExt cx="0" cy="0"/>
        </a:xfrm>
      </p:grpSpPr>
      <p:pic>
        <p:nvPicPr>
          <p:cNvPr id="237" name="Google Shape;237;p3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38" name="Google Shape;238;p30"/>
          <p:cNvSpPr txBox="1"/>
          <p:nvPr/>
        </p:nvSpPr>
        <p:spPr>
          <a:xfrm>
            <a:off x="915600" y="1230013"/>
            <a:ext cx="73128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lang="es" sz="2000">
                <a:latin typeface="Helvetica Neue Light"/>
                <a:ea typeface="Helvetica Neue Light"/>
                <a:cs typeface="Helvetica Neue Light"/>
                <a:sym typeface="Helvetica Neue Light"/>
              </a:rPr>
              <a:t>👉 </a:t>
            </a:r>
            <a:r>
              <a:rPr b="1" i="0" lang="es" sz="2000" u="none" cap="none" strike="noStrike">
                <a:solidFill>
                  <a:srgbClr val="000000"/>
                </a:solidFill>
                <a:latin typeface="Helvetica Neue"/>
                <a:ea typeface="Helvetica Neue"/>
                <a:cs typeface="Helvetica Neue"/>
                <a:sym typeface="Helvetica Neue"/>
              </a:rPr>
              <a:t>Git</a:t>
            </a:r>
            <a:r>
              <a:rPr b="0" i="0" lang="es" sz="2000" u="none" cap="none" strike="noStrike">
                <a:solidFill>
                  <a:srgbClr val="000000"/>
                </a:solidFill>
                <a:latin typeface="Helvetica Neue Light"/>
                <a:ea typeface="Helvetica Neue Light"/>
                <a:cs typeface="Helvetica Neue Light"/>
                <a:sym typeface="Helvetica Neue Light"/>
              </a:rPr>
              <a:t> es uno de los sistemas de control de versiones más populares entre los desarrolladores. </a:t>
            </a:r>
            <a:endParaRPr sz="2000">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400"/>
              <a:buFont typeface="Arial"/>
              <a:buNone/>
            </a:pPr>
            <a:r>
              <a:t/>
            </a:r>
            <a:endParaRPr sz="2000">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400"/>
              <a:buFont typeface="Arial"/>
              <a:buNone/>
            </a:pPr>
            <a:r>
              <a:rPr lang="es" sz="2000">
                <a:latin typeface="Helvetica Neue Light"/>
                <a:ea typeface="Helvetica Neue Light"/>
                <a:cs typeface="Helvetica Neue Light"/>
                <a:sym typeface="Helvetica Neue Light"/>
              </a:rPr>
              <a:t>👉 P</a:t>
            </a:r>
            <a:r>
              <a:rPr b="0" i="0" lang="es" sz="2000" u="none" cap="none" strike="noStrike">
                <a:solidFill>
                  <a:srgbClr val="000000"/>
                </a:solidFill>
                <a:latin typeface="Helvetica Neue Light"/>
                <a:ea typeface="Helvetica Neue Light"/>
                <a:cs typeface="Helvetica Neue Light"/>
                <a:sym typeface="Helvetica Neue Light"/>
              </a:rPr>
              <a:t>arte de su popularidad se la debe a </a:t>
            </a:r>
            <a:r>
              <a:rPr b="1" i="0" lang="es" sz="2000" u="none" cap="none" strike="noStrike">
                <a:solidFill>
                  <a:srgbClr val="000000"/>
                </a:solidFill>
                <a:latin typeface="Helvetica Neue"/>
                <a:ea typeface="Helvetica Neue"/>
                <a:cs typeface="Helvetica Neue"/>
                <a:sym typeface="Helvetica Neue"/>
              </a:rPr>
              <a:t>GitHub,</a:t>
            </a:r>
            <a:r>
              <a:rPr b="0" i="0" lang="es" sz="2000" u="none" cap="none" strike="noStrike">
                <a:solidFill>
                  <a:srgbClr val="000000"/>
                </a:solidFill>
                <a:latin typeface="Helvetica Neue Light"/>
                <a:ea typeface="Helvetica Neue Light"/>
                <a:cs typeface="Helvetica Neue Light"/>
                <a:sym typeface="Helvetica Neue Light"/>
              </a:rPr>
              <a:t> </a:t>
            </a:r>
            <a:r>
              <a:rPr b="1" i="0" lang="es" sz="2000" u="none" cap="none" strike="noStrike">
                <a:solidFill>
                  <a:srgbClr val="000000"/>
                </a:solidFill>
                <a:latin typeface="Helvetica Neue"/>
                <a:ea typeface="Helvetica Neue"/>
                <a:cs typeface="Helvetica Neue"/>
                <a:sym typeface="Helvetica Neue"/>
              </a:rPr>
              <a:t>un excelente servicio de alojamiento de repositorios de software con este sistema</a:t>
            </a:r>
            <a:r>
              <a:rPr b="0" i="0" lang="es" sz="2000" u="none" cap="none" strike="noStrike">
                <a:solidFill>
                  <a:srgbClr val="000000"/>
                </a:solidFill>
                <a:latin typeface="Helvetica Neue Light"/>
                <a:ea typeface="Helvetica Neue Light"/>
                <a:cs typeface="Helvetica Neue Light"/>
                <a:sym typeface="Helvetica Neue Light"/>
              </a:rPr>
              <a:t>.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400"/>
              <a:buFont typeface="Arial"/>
              <a:buNone/>
            </a:pPr>
            <a:r>
              <a:t/>
            </a:r>
            <a:endParaRPr sz="2000">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400"/>
              <a:buFont typeface="Arial"/>
              <a:buNone/>
            </a:pPr>
            <a:r>
              <a:t/>
            </a:r>
            <a:endParaRPr sz="2000">
              <a:latin typeface="Helvetica Neue Light"/>
              <a:ea typeface="Helvetica Neue Light"/>
              <a:cs typeface="Helvetica Neue Light"/>
              <a:sym typeface="Helvetica Neue Light"/>
            </a:endParaRPr>
          </a:p>
          <a:p>
            <a:pPr indent="0" lvl="0" marL="0" marR="0" rtl="0" algn="ctr">
              <a:lnSpc>
                <a:spcPct val="115000"/>
              </a:lnSpc>
              <a:spcBef>
                <a:spcPts val="1300"/>
              </a:spcBef>
              <a:spcAft>
                <a:spcPts val="1300"/>
              </a:spcAft>
              <a:buClr>
                <a:srgbClr val="000000"/>
              </a:buClr>
              <a:buSzPts val="2400"/>
              <a:buFont typeface="Arial"/>
              <a:buNone/>
            </a:pPr>
            <a:r>
              <a:rPr b="0" i="0" lang="es" sz="2000" u="none" cap="none" strike="noStrike">
                <a:solidFill>
                  <a:srgbClr val="000000"/>
                </a:solidFill>
                <a:latin typeface="Helvetica Neue Light"/>
                <a:ea typeface="Helvetica Neue Light"/>
                <a:cs typeface="Helvetica Neue Light"/>
                <a:sym typeface="Helvetica Neue Light"/>
              </a:rPr>
              <a:t>¡Lo veremos la próxima clase!</a:t>
            </a:r>
            <a:endParaRPr b="0" i="0" sz="2000" u="none" cap="none" strike="noStrike">
              <a:solidFill>
                <a:srgbClr val="000000"/>
              </a:solidFill>
              <a:latin typeface="Helvetica Neue Light"/>
              <a:ea typeface="Helvetica Neue Light"/>
              <a:cs typeface="Helvetica Neue Light"/>
              <a:sym typeface="Helvetica Neue Light"/>
            </a:endParaRPr>
          </a:p>
        </p:txBody>
      </p:sp>
      <p:sp>
        <p:nvSpPr>
          <p:cNvPr id="239" name="Google Shape;239;p30"/>
          <p:cNvSpPr txBox="1"/>
          <p:nvPr/>
        </p:nvSpPr>
        <p:spPr>
          <a:xfrm>
            <a:off x="3072000" y="367400"/>
            <a:ext cx="3000000" cy="800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300"/>
              </a:spcAft>
              <a:buNone/>
            </a:pPr>
            <a:r>
              <a:rPr i="1" lang="es" sz="4000">
                <a:solidFill>
                  <a:schemeClr val="dk1"/>
                </a:solidFill>
                <a:latin typeface="Anton"/>
                <a:ea typeface="Anton"/>
                <a:cs typeface="Anton"/>
                <a:sym typeface="Anton"/>
              </a:rPr>
              <a:t>GITHUB</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243" name="Shape 243"/>
        <p:cNvGrpSpPr/>
        <p:nvPr/>
      </p:nvGrpSpPr>
      <p:grpSpPr>
        <a:xfrm>
          <a:off x="0" y="0"/>
          <a:ext cx="0" cy="0"/>
          <a:chOff x="0" y="0"/>
          <a:chExt cx="0" cy="0"/>
        </a:xfrm>
      </p:grpSpPr>
      <p:sp>
        <p:nvSpPr>
          <p:cNvPr id="244" name="Google Shape;244;p31"/>
          <p:cNvSpPr txBox="1"/>
          <p:nvPr/>
        </p:nvSpPr>
        <p:spPr>
          <a:xfrm>
            <a:off x="1331850" y="2077200"/>
            <a:ext cx="6480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Y CONFIGURACIÓN DE GIT</a:t>
            </a:r>
            <a:endParaRPr b="0" i="1" sz="3600" u="none" cap="none" strike="noStrike">
              <a:solidFill>
                <a:srgbClr val="000000"/>
              </a:solidFill>
              <a:latin typeface="Anton"/>
              <a:ea typeface="Anton"/>
              <a:cs typeface="Anton"/>
              <a:sym typeface="Anton"/>
            </a:endParaRPr>
          </a:p>
        </p:txBody>
      </p:sp>
      <p:pic>
        <p:nvPicPr>
          <p:cNvPr id="245" name="Google Shape;245;p3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3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51" name="Google Shape;251;p32"/>
          <p:cNvSpPr txBox="1"/>
          <p:nvPr/>
        </p:nvSpPr>
        <p:spPr>
          <a:xfrm>
            <a:off x="1051800" y="385600"/>
            <a:ext cx="7040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600"/>
              <a:buFont typeface="Arial"/>
              <a:buNone/>
            </a:pPr>
            <a:r>
              <a:rPr b="0" i="1" lang="es" sz="3600" u="none" cap="none" strike="noStrike">
                <a:solidFill>
                  <a:schemeClr val="dk1"/>
                </a:solidFill>
                <a:latin typeface="Anton"/>
                <a:ea typeface="Anton"/>
                <a:cs typeface="Anton"/>
                <a:sym typeface="Anton"/>
              </a:rPr>
              <a:t>INSTALACIÓN Y CONFIGURACIÓN DE GIT</a:t>
            </a:r>
            <a:endParaRPr b="0" i="1" sz="3600" u="none" cap="none" strike="noStrike">
              <a:solidFill>
                <a:schemeClr val="dk1"/>
              </a:solidFill>
              <a:latin typeface="Anton"/>
              <a:ea typeface="Anton"/>
              <a:cs typeface="Anton"/>
              <a:sym typeface="Anton"/>
            </a:endParaRPr>
          </a:p>
          <a:p>
            <a:pPr indent="0" lvl="0" marL="0" marR="0" rtl="0" algn="l">
              <a:lnSpc>
                <a:spcPct val="115000"/>
              </a:lnSpc>
              <a:spcBef>
                <a:spcPts val="1300"/>
              </a:spcBef>
              <a:spcAft>
                <a:spcPts val="300"/>
              </a:spcAft>
              <a:buClr>
                <a:srgbClr val="000000"/>
              </a:buClr>
              <a:buSzPts val="4000"/>
              <a:buFont typeface="Arial"/>
              <a:buNone/>
            </a:pPr>
            <a:r>
              <a:t/>
            </a:r>
            <a:endParaRPr b="0" i="1" sz="4000" u="none" cap="none" strike="noStrike">
              <a:solidFill>
                <a:schemeClr val="dk1"/>
              </a:solidFill>
              <a:latin typeface="Anton"/>
              <a:ea typeface="Anton"/>
              <a:cs typeface="Anton"/>
              <a:sym typeface="Anton"/>
            </a:endParaRPr>
          </a:p>
        </p:txBody>
      </p:sp>
      <p:sp>
        <p:nvSpPr>
          <p:cNvPr id="252" name="Google Shape;252;p32"/>
          <p:cNvSpPr txBox="1"/>
          <p:nvPr/>
        </p:nvSpPr>
        <p:spPr>
          <a:xfrm>
            <a:off x="1454400" y="1083400"/>
            <a:ext cx="6235200" cy="3274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chemeClr val="dk1"/>
                </a:solidFill>
                <a:highlight>
                  <a:srgbClr val="E0FF00"/>
                </a:highlight>
                <a:latin typeface="Helvetica Neue Light"/>
                <a:ea typeface="Helvetica Neue Light"/>
                <a:cs typeface="Helvetica Neue Light"/>
                <a:sym typeface="Helvetica Neue Light"/>
              </a:rPr>
              <a:t>Lo primero es lo primero: tienes que instalarlo. </a:t>
            </a:r>
            <a:endParaRPr b="0" i="0" sz="2000" u="none" cap="none" strike="noStrike">
              <a:solidFill>
                <a:schemeClr val="dk1"/>
              </a:solidFill>
              <a:highlight>
                <a:srgbClr val="E0FF00"/>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sz="2000">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sz="2000">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sz="2000">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sz="2000">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sz="2000">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sz="2000">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Puedes obtenerlo de varias maneras, las dos principales son </a:t>
            </a:r>
            <a:r>
              <a:rPr b="1" i="0" lang="es" sz="2000" u="none" cap="none" strike="noStrike">
                <a:solidFill>
                  <a:schemeClr val="dk1"/>
                </a:solidFill>
                <a:latin typeface="Helvetica Neue"/>
                <a:ea typeface="Helvetica Neue"/>
                <a:cs typeface="Helvetica Neue"/>
                <a:sym typeface="Helvetica Neue"/>
              </a:rPr>
              <a:t>instalarlo desde código fuente, o instalar un paquete existente para tu plataforma.</a:t>
            </a:r>
            <a:endParaRPr b="1" i="0" sz="2000" u="none" cap="none" strike="noStrike">
              <a:solidFill>
                <a:srgbClr val="000000"/>
              </a:solidFill>
              <a:latin typeface="Helvetica Neue"/>
              <a:ea typeface="Helvetica Neue"/>
              <a:cs typeface="Helvetica Neue"/>
              <a:sym typeface="Helvetica Neue"/>
            </a:endParaRPr>
          </a:p>
        </p:txBody>
      </p:sp>
      <p:pic>
        <p:nvPicPr>
          <p:cNvPr id="253" name="Google Shape;253;p32"/>
          <p:cNvPicPr preferRelativeResize="0"/>
          <p:nvPr/>
        </p:nvPicPr>
        <p:blipFill>
          <a:blip r:embed="rId4">
            <a:alphaModFix/>
          </a:blip>
          <a:stretch>
            <a:fillRect/>
          </a:stretch>
        </p:blipFill>
        <p:spPr>
          <a:xfrm>
            <a:off x="2866550" y="1663475"/>
            <a:ext cx="3410900" cy="1918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3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59" name="Google Shape;259;p33"/>
          <p:cNvSpPr txBox="1"/>
          <p:nvPr/>
        </p:nvSpPr>
        <p:spPr>
          <a:xfrm>
            <a:off x="856925" y="1334325"/>
            <a:ext cx="7464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800">
                <a:latin typeface="Helvetica Neue Light"/>
                <a:ea typeface="Helvetica Neue Light"/>
                <a:cs typeface="Helvetica Neue Light"/>
                <a:sym typeface="Helvetica Neue Light"/>
              </a:rPr>
              <a:t>👉</a:t>
            </a:r>
            <a:r>
              <a:rPr b="0" i="0" lang="es" sz="1800" u="none" cap="none" strike="noStrike">
                <a:solidFill>
                  <a:srgbClr val="000000"/>
                </a:solidFill>
                <a:latin typeface="Helvetica Neue Light"/>
                <a:ea typeface="Helvetica Neue Light"/>
                <a:cs typeface="Helvetica Neue Light"/>
                <a:sym typeface="Helvetica Neue Light"/>
              </a:rPr>
              <a:t> </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Ve a </a:t>
            </a:r>
            <a:r>
              <a:rPr b="0" i="0" lang="es" sz="1800" u="sng" cap="none" strike="noStrike">
                <a:solidFill>
                  <a:srgbClr val="058ECD"/>
                </a:solidFill>
                <a:highlight>
                  <a:srgbClr val="FFFFFF"/>
                </a:highlight>
                <a:latin typeface="Helvetica Neue Light"/>
                <a:ea typeface="Helvetica Neue Light"/>
                <a:cs typeface="Helvetica Neue Light"/>
                <a:sym typeface="Helvetica Neue Light"/>
                <a:hlinkClick r:id="rId4">
                  <a:extLst>
                    <a:ext uri="{A12FA001-AC4F-418D-AE19-62706E023703}">
                      <ahyp:hlinkClr val="tx"/>
                    </a:ext>
                  </a:extLst>
                </a:hlinkClick>
              </a:rPr>
              <a:t>https://git-scm.com/</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 y descarga el paquete de instalación “download (nro versión) for Windows” (o si tienes otro sistema operativo, dirá Mac o Linux).</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260" name="Google Shape;260;p33"/>
          <p:cNvPicPr preferRelativeResize="0"/>
          <p:nvPr/>
        </p:nvPicPr>
        <p:blipFill rotWithShape="1">
          <a:blip r:embed="rId5">
            <a:alphaModFix/>
          </a:blip>
          <a:srcRect b="0" l="0" r="0" t="0"/>
          <a:stretch/>
        </p:blipFill>
        <p:spPr>
          <a:xfrm>
            <a:off x="839513" y="2515475"/>
            <a:ext cx="7464975" cy="1996450"/>
          </a:xfrm>
          <a:prstGeom prst="rect">
            <a:avLst/>
          </a:prstGeom>
          <a:noFill/>
          <a:ln>
            <a:noFill/>
          </a:ln>
        </p:spPr>
      </p:pic>
      <p:sp>
        <p:nvSpPr>
          <p:cNvPr id="261" name="Google Shape;261;p33"/>
          <p:cNvSpPr txBox="1"/>
          <p:nvPr/>
        </p:nvSpPr>
        <p:spPr>
          <a:xfrm>
            <a:off x="1626300" y="210525"/>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(WINDOWS)</a:t>
            </a:r>
            <a:endParaRPr b="0" i="1" sz="3600" u="none" cap="none" strike="noStrike">
              <a:solidFill>
                <a:srgbClr val="000000"/>
              </a:solidFill>
              <a:latin typeface="Anton"/>
              <a:ea typeface="Anton"/>
              <a:cs typeface="Anton"/>
              <a:sym typeface="Anton"/>
            </a:endParaRPr>
          </a:p>
        </p:txBody>
      </p:sp>
      <p:sp>
        <p:nvSpPr>
          <p:cNvPr id="262" name="Google Shape;262;p33"/>
          <p:cNvSpPr/>
          <p:nvPr/>
        </p:nvSpPr>
        <p:spPr>
          <a:xfrm>
            <a:off x="857250" y="2530925"/>
            <a:ext cx="7449900" cy="1980000"/>
          </a:xfrm>
          <a:prstGeom prst="rect">
            <a:avLst/>
          </a:prstGeom>
          <a:no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 name="Shape 69"/>
        <p:cNvGrpSpPr/>
        <p:nvPr/>
      </p:nvGrpSpPr>
      <p:grpSpPr>
        <a:xfrm>
          <a:off x="0" y="0"/>
          <a:ext cx="0" cy="0"/>
          <a:chOff x="0" y="0"/>
          <a:chExt cx="0" cy="0"/>
        </a:xfrm>
      </p:grpSpPr>
      <p:sp>
        <p:nvSpPr>
          <p:cNvPr id="70" name="Google Shape;70;p16"/>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GIT</a:t>
            </a:r>
            <a:endParaRPr b="0" i="1" sz="3600" u="none" cap="none" strike="noStrike">
              <a:solidFill>
                <a:srgbClr val="121212"/>
              </a:solidFill>
              <a:latin typeface="Anton"/>
              <a:ea typeface="Anton"/>
              <a:cs typeface="Anton"/>
              <a:sym typeface="Anton"/>
            </a:endParaRPr>
          </a:p>
        </p:txBody>
      </p:sp>
      <p:sp>
        <p:nvSpPr>
          <p:cNvPr id="71" name="Google Shape;71;p16"/>
          <p:cNvSpPr txBox="1"/>
          <p:nvPr/>
        </p:nvSpPr>
        <p:spPr>
          <a:xfrm>
            <a:off x="1875900" y="1673925"/>
            <a:ext cx="53922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s" sz="2000" u="none" cap="none" strike="noStrike">
                <a:solidFill>
                  <a:srgbClr val="121212"/>
                </a:solidFill>
                <a:latin typeface="Helvetica Neue"/>
                <a:ea typeface="Helvetica Neue"/>
                <a:cs typeface="Helvetica Neue"/>
                <a:sym typeface="Helvetica Neue"/>
              </a:rPr>
              <a:t>     Clase 0</a:t>
            </a:r>
            <a:r>
              <a:rPr b="1" lang="es" sz="2000">
                <a:solidFill>
                  <a:srgbClr val="121212"/>
                </a:solidFill>
                <a:latin typeface="Helvetica Neue"/>
                <a:ea typeface="Helvetica Neue"/>
                <a:cs typeface="Helvetica Neue"/>
                <a:sym typeface="Helvetica Neue"/>
              </a:rPr>
              <a:t>9</a:t>
            </a:r>
            <a:r>
              <a:rPr b="1" i="0" lang="es" sz="2000" u="none" cap="none" strike="noStrike">
                <a:solidFill>
                  <a:srgbClr val="121212"/>
                </a:solidFill>
                <a:latin typeface="Helvetica Neue"/>
                <a:ea typeface="Helvetica Neue"/>
                <a:cs typeface="Helvetica Neue"/>
                <a:sym typeface="Helvetica Neue"/>
              </a:rPr>
              <a:t>. </a:t>
            </a:r>
            <a:r>
              <a:rPr b="0" i="0" lang="es" sz="2000" u="none" cap="none" strike="noStrike">
                <a:solidFill>
                  <a:srgbClr val="121212"/>
                </a:solidFill>
                <a:latin typeface="Helvetica Neue Light"/>
                <a:ea typeface="Helvetica Neue Light"/>
                <a:cs typeface="Helvetica Neue Light"/>
                <a:sym typeface="Helvetica Neue Light"/>
              </a:rPr>
              <a:t> DESARROLLO WEB</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72" name="Google Shape;72;p16"/>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3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68" name="Google Shape;268;p34"/>
          <p:cNvSpPr txBox="1"/>
          <p:nvPr/>
        </p:nvSpPr>
        <p:spPr>
          <a:xfrm>
            <a:off x="901925" y="1199625"/>
            <a:ext cx="76872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800">
                <a:highlight>
                  <a:srgbClr val="FFFFFF"/>
                </a:highlight>
                <a:latin typeface="Helvetica Neue Light"/>
                <a:ea typeface="Helvetica Neue Light"/>
                <a:cs typeface="Helvetica Neue Light"/>
                <a:sym typeface="Helvetica Neue Light"/>
              </a:rPr>
              <a:t>👉</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 Ahora debes </a:t>
            </a:r>
            <a:r>
              <a:rPr b="1" i="0" lang="es" sz="1800" u="none" cap="none" strike="noStrike">
                <a:solidFill>
                  <a:srgbClr val="000000"/>
                </a:solidFill>
                <a:highlight>
                  <a:srgbClr val="FFFFFF"/>
                </a:highlight>
                <a:latin typeface="Helvetica Neue"/>
                <a:ea typeface="Helvetica Neue"/>
                <a:cs typeface="Helvetica Neue"/>
                <a:sym typeface="Helvetica Neue"/>
              </a:rPr>
              <a:t>ejecutar el archivo descargado</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 y elegir la carpeta donde ubicar los archivos de Git</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269" name="Google Shape;269;p34"/>
          <p:cNvPicPr preferRelativeResize="0"/>
          <p:nvPr/>
        </p:nvPicPr>
        <p:blipFill rotWithShape="1">
          <a:blip r:embed="rId4">
            <a:alphaModFix/>
          </a:blip>
          <a:srcRect b="0" l="0" r="0" t="0"/>
          <a:stretch/>
        </p:blipFill>
        <p:spPr>
          <a:xfrm>
            <a:off x="1811450" y="2191725"/>
            <a:ext cx="5521100" cy="2417600"/>
          </a:xfrm>
          <a:prstGeom prst="rect">
            <a:avLst/>
          </a:prstGeom>
          <a:noFill/>
          <a:ln>
            <a:noFill/>
          </a:ln>
        </p:spPr>
      </p:pic>
      <p:sp>
        <p:nvSpPr>
          <p:cNvPr id="270" name="Google Shape;270;p34"/>
          <p:cNvSpPr txBox="1"/>
          <p:nvPr/>
        </p:nvSpPr>
        <p:spPr>
          <a:xfrm>
            <a:off x="1626300" y="210525"/>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(WINDOWS)</a:t>
            </a:r>
            <a:endParaRPr b="0" i="1" sz="3600" u="none" cap="none" strike="noStrike">
              <a:solidFill>
                <a:srgbClr val="000000"/>
              </a:solidFill>
              <a:latin typeface="Anton"/>
              <a:ea typeface="Anton"/>
              <a:cs typeface="Anton"/>
              <a:sym typeface="Anton"/>
            </a:endParaRPr>
          </a:p>
        </p:txBody>
      </p:sp>
      <p:sp>
        <p:nvSpPr>
          <p:cNvPr id="271" name="Google Shape;271;p34"/>
          <p:cNvSpPr/>
          <p:nvPr/>
        </p:nvSpPr>
        <p:spPr>
          <a:xfrm>
            <a:off x="1811450" y="2143125"/>
            <a:ext cx="5521200" cy="2466300"/>
          </a:xfrm>
          <a:prstGeom prst="rect">
            <a:avLst/>
          </a:prstGeom>
          <a:no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3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77" name="Google Shape;277;p35"/>
          <p:cNvSpPr txBox="1"/>
          <p:nvPr/>
        </p:nvSpPr>
        <p:spPr>
          <a:xfrm>
            <a:off x="891725" y="1130225"/>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800">
                <a:latin typeface="Helvetica Neue Light"/>
                <a:ea typeface="Helvetica Neue Light"/>
                <a:cs typeface="Helvetica Neue Light"/>
                <a:sym typeface="Helvetica Neue Light"/>
              </a:rPr>
              <a:t>👉 </a:t>
            </a:r>
            <a:r>
              <a:rPr b="0" i="0" lang="es" sz="1800" u="none" cap="none" strike="noStrike">
                <a:solidFill>
                  <a:srgbClr val="000000"/>
                </a:solidFill>
                <a:latin typeface="Helvetica Neue Light"/>
                <a:ea typeface="Helvetica Neue Light"/>
                <a:cs typeface="Helvetica Neue Light"/>
                <a:sym typeface="Helvetica Neue Light"/>
              </a:rPr>
              <a:t> Asegúrate de tener seleccionada</a:t>
            </a:r>
            <a:r>
              <a:rPr b="0" i="1" lang="es" sz="1800" u="none" cap="none" strike="noStrike">
                <a:solidFill>
                  <a:srgbClr val="000000"/>
                </a:solidFill>
                <a:latin typeface="Helvetica Neue Light"/>
                <a:ea typeface="Helvetica Neue Light"/>
                <a:cs typeface="Helvetica Neue Light"/>
                <a:sym typeface="Helvetica Neue Light"/>
              </a:rPr>
              <a:t> </a:t>
            </a:r>
            <a:r>
              <a:rPr b="1" i="1" lang="es" sz="1800" u="none" cap="none" strike="noStrike">
                <a:solidFill>
                  <a:srgbClr val="000000"/>
                </a:solidFill>
                <a:latin typeface="Helvetica Neue"/>
                <a:ea typeface="Helvetica Neue"/>
                <a:cs typeface="Helvetica Neue"/>
                <a:sym typeface="Helvetica Neue"/>
              </a:rPr>
              <a:t>git bash</a:t>
            </a:r>
            <a:r>
              <a:rPr b="0" i="1" lang="es" sz="1800" u="none" cap="none" strike="noStrike">
                <a:solidFill>
                  <a:srgbClr val="000000"/>
                </a:solidFill>
                <a:latin typeface="Helvetica Neue Light"/>
                <a:ea typeface="Helvetica Neue Light"/>
                <a:cs typeface="Helvetica Neue Light"/>
                <a:sym typeface="Helvetica Neue Light"/>
              </a:rPr>
              <a:t>,</a:t>
            </a:r>
            <a:r>
              <a:rPr b="0" i="0" lang="es" sz="1800" u="none" cap="none" strike="noStrike">
                <a:solidFill>
                  <a:srgbClr val="000000"/>
                </a:solidFill>
                <a:latin typeface="Helvetica Neue Light"/>
                <a:ea typeface="Helvetica Neue Light"/>
                <a:cs typeface="Helvetica Neue Light"/>
                <a:sym typeface="Helvetica Neue Light"/>
              </a:rPr>
              <a:t> que es la herramienta principal con la que trabajaremos. Con esto se terminará la instalación.</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278" name="Google Shape;278;p35"/>
          <p:cNvPicPr preferRelativeResize="0"/>
          <p:nvPr/>
        </p:nvPicPr>
        <p:blipFill rotWithShape="1">
          <a:blip r:embed="rId4">
            <a:alphaModFix/>
          </a:blip>
          <a:srcRect b="0" l="0" r="0" t="0"/>
          <a:stretch/>
        </p:blipFill>
        <p:spPr>
          <a:xfrm>
            <a:off x="2411375" y="2166825"/>
            <a:ext cx="4191000" cy="2619375"/>
          </a:xfrm>
          <a:prstGeom prst="rect">
            <a:avLst/>
          </a:prstGeom>
          <a:noFill/>
          <a:ln>
            <a:noFill/>
          </a:ln>
        </p:spPr>
      </p:pic>
      <p:sp>
        <p:nvSpPr>
          <p:cNvPr id="279" name="Google Shape;279;p35"/>
          <p:cNvSpPr txBox="1"/>
          <p:nvPr/>
        </p:nvSpPr>
        <p:spPr>
          <a:xfrm>
            <a:off x="1626300" y="210525"/>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(WINDOWS)</a:t>
            </a:r>
            <a:endParaRPr b="0" i="1" sz="3600" u="none" cap="none" strike="noStrike">
              <a:solidFill>
                <a:srgbClr val="000000"/>
              </a:solidFill>
              <a:latin typeface="Anton"/>
              <a:ea typeface="Anton"/>
              <a:cs typeface="Anton"/>
              <a:sym typeface="Anton"/>
            </a:endParaRPr>
          </a:p>
        </p:txBody>
      </p:sp>
      <p:sp>
        <p:nvSpPr>
          <p:cNvPr id="280" name="Google Shape;280;p35"/>
          <p:cNvSpPr/>
          <p:nvPr/>
        </p:nvSpPr>
        <p:spPr>
          <a:xfrm>
            <a:off x="2415750" y="2166825"/>
            <a:ext cx="4191000" cy="2619300"/>
          </a:xfrm>
          <a:prstGeom prst="rect">
            <a:avLst/>
          </a:prstGeom>
          <a:no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3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86" name="Google Shape;286;p36"/>
          <p:cNvSpPr txBox="1"/>
          <p:nvPr/>
        </p:nvSpPr>
        <p:spPr>
          <a:xfrm>
            <a:off x="891725" y="1199625"/>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800">
                <a:highlight>
                  <a:srgbClr val="FFFFFF"/>
                </a:highlight>
                <a:latin typeface="Helvetica Neue Light"/>
                <a:ea typeface="Helvetica Neue Light"/>
                <a:cs typeface="Helvetica Neue Light"/>
                <a:sym typeface="Helvetica Neue Light"/>
              </a:rPr>
              <a:t>👉</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 Continúa haciendo clic en “next”.</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287" name="Google Shape;287;p36"/>
          <p:cNvPicPr preferRelativeResize="0"/>
          <p:nvPr/>
        </p:nvPicPr>
        <p:blipFill rotWithShape="1">
          <a:blip r:embed="rId4">
            <a:alphaModFix/>
          </a:blip>
          <a:srcRect b="0" l="0" r="0" t="0"/>
          <a:stretch/>
        </p:blipFill>
        <p:spPr>
          <a:xfrm>
            <a:off x="2610338" y="1814650"/>
            <a:ext cx="3923325" cy="3059400"/>
          </a:xfrm>
          <a:prstGeom prst="rect">
            <a:avLst/>
          </a:prstGeom>
          <a:noFill/>
          <a:ln>
            <a:noFill/>
          </a:ln>
        </p:spPr>
      </p:pic>
      <p:sp>
        <p:nvSpPr>
          <p:cNvPr id="288" name="Google Shape;288;p36"/>
          <p:cNvSpPr txBox="1"/>
          <p:nvPr/>
        </p:nvSpPr>
        <p:spPr>
          <a:xfrm>
            <a:off x="1626300" y="210525"/>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(WINDOWS)</a:t>
            </a:r>
            <a:endParaRPr b="0" i="1" sz="3600" u="none" cap="none" strike="noStrike">
              <a:solidFill>
                <a:srgbClr val="000000"/>
              </a:solidFill>
              <a:latin typeface="Anton"/>
              <a:ea typeface="Anton"/>
              <a:cs typeface="Anton"/>
              <a:sym typeface="Anton"/>
            </a:endParaRPr>
          </a:p>
        </p:txBody>
      </p:sp>
      <p:sp>
        <p:nvSpPr>
          <p:cNvPr id="289" name="Google Shape;289;p36"/>
          <p:cNvSpPr/>
          <p:nvPr/>
        </p:nvSpPr>
        <p:spPr>
          <a:xfrm>
            <a:off x="2610350" y="1814650"/>
            <a:ext cx="3923400" cy="3059400"/>
          </a:xfrm>
          <a:prstGeom prst="rect">
            <a:avLst/>
          </a:prstGeom>
          <a:no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p3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95" name="Google Shape;295;p37"/>
          <p:cNvSpPr txBox="1"/>
          <p:nvPr/>
        </p:nvSpPr>
        <p:spPr>
          <a:xfrm>
            <a:off x="956850" y="1138375"/>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800">
                <a:highlight>
                  <a:srgbClr val="FFFFFF"/>
                </a:highlight>
                <a:latin typeface="Helvetica Neue Light"/>
                <a:ea typeface="Helvetica Neue Light"/>
                <a:cs typeface="Helvetica Neue Light"/>
                <a:sym typeface="Helvetica Neue Light"/>
              </a:rPr>
              <a:t>👉 </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 En esta pantalla, elige de la lista </a:t>
            </a:r>
            <a:r>
              <a:rPr b="1" i="0" lang="es" sz="1800" u="none" cap="none" strike="noStrike">
                <a:solidFill>
                  <a:srgbClr val="000000"/>
                </a:solidFill>
                <a:highlight>
                  <a:srgbClr val="FFFFFF"/>
                </a:highlight>
                <a:latin typeface="Helvetica Neue"/>
                <a:ea typeface="Helvetica Neue"/>
                <a:cs typeface="Helvetica Neue"/>
                <a:sym typeface="Helvetica Neue"/>
              </a:rPr>
              <a:t>“use visual studio code as Git’s default editor”</a:t>
            </a:r>
            <a:endParaRPr b="1" i="0" sz="1800" u="none" cap="none" strike="noStrike">
              <a:solidFill>
                <a:srgbClr val="000000"/>
              </a:solidFill>
              <a:latin typeface="Helvetica Neue"/>
              <a:ea typeface="Helvetica Neue"/>
              <a:cs typeface="Helvetica Neue"/>
              <a:sym typeface="Helvetica Neue"/>
            </a:endParaRPr>
          </a:p>
        </p:txBody>
      </p:sp>
      <p:pic>
        <p:nvPicPr>
          <p:cNvPr id="296" name="Google Shape;296;p37"/>
          <p:cNvPicPr preferRelativeResize="0"/>
          <p:nvPr/>
        </p:nvPicPr>
        <p:blipFill rotWithShape="1">
          <a:blip r:embed="rId4">
            <a:alphaModFix/>
          </a:blip>
          <a:srcRect b="0" l="0" r="0" t="0"/>
          <a:stretch/>
        </p:blipFill>
        <p:spPr>
          <a:xfrm>
            <a:off x="2792146" y="1897425"/>
            <a:ext cx="3725629" cy="2902700"/>
          </a:xfrm>
          <a:prstGeom prst="rect">
            <a:avLst/>
          </a:prstGeom>
          <a:noFill/>
          <a:ln>
            <a:noFill/>
          </a:ln>
        </p:spPr>
      </p:pic>
      <p:sp>
        <p:nvSpPr>
          <p:cNvPr id="297" name="Google Shape;297;p37"/>
          <p:cNvSpPr txBox="1"/>
          <p:nvPr/>
        </p:nvSpPr>
        <p:spPr>
          <a:xfrm>
            <a:off x="1626300" y="210525"/>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(WINDOWS)</a:t>
            </a:r>
            <a:endParaRPr b="0" i="1" sz="3600" u="none" cap="none" strike="noStrike">
              <a:solidFill>
                <a:srgbClr val="000000"/>
              </a:solidFill>
              <a:latin typeface="Anton"/>
              <a:ea typeface="Anton"/>
              <a:cs typeface="Anton"/>
              <a:sym typeface="Anton"/>
            </a:endParaRPr>
          </a:p>
        </p:txBody>
      </p:sp>
      <p:sp>
        <p:nvSpPr>
          <p:cNvPr id="298" name="Google Shape;298;p37"/>
          <p:cNvSpPr/>
          <p:nvPr/>
        </p:nvSpPr>
        <p:spPr>
          <a:xfrm>
            <a:off x="2808125" y="1897425"/>
            <a:ext cx="3725700" cy="2902800"/>
          </a:xfrm>
          <a:prstGeom prst="rect">
            <a:avLst/>
          </a:prstGeom>
          <a:no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3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04" name="Google Shape;304;p38"/>
          <p:cNvPicPr preferRelativeResize="0"/>
          <p:nvPr/>
        </p:nvPicPr>
        <p:blipFill rotWithShape="1">
          <a:blip r:embed="rId4">
            <a:alphaModFix/>
          </a:blip>
          <a:srcRect b="0" l="0" r="0" t="0"/>
          <a:stretch/>
        </p:blipFill>
        <p:spPr>
          <a:xfrm>
            <a:off x="2542988" y="1692225"/>
            <a:ext cx="4058028" cy="3137250"/>
          </a:xfrm>
          <a:prstGeom prst="rect">
            <a:avLst/>
          </a:prstGeom>
          <a:noFill/>
          <a:ln>
            <a:noFill/>
          </a:ln>
        </p:spPr>
      </p:pic>
      <p:sp>
        <p:nvSpPr>
          <p:cNvPr id="305" name="Google Shape;305;p38"/>
          <p:cNvSpPr txBox="1"/>
          <p:nvPr/>
        </p:nvSpPr>
        <p:spPr>
          <a:xfrm>
            <a:off x="956850" y="922975"/>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800">
                <a:highlight>
                  <a:srgbClr val="FFFFFF"/>
                </a:highlight>
                <a:latin typeface="Helvetica Neue Light"/>
                <a:ea typeface="Helvetica Neue Light"/>
                <a:cs typeface="Helvetica Neue Light"/>
                <a:sym typeface="Helvetica Neue Light"/>
              </a:rPr>
              <a:t>👉</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 Haz click en </a:t>
            </a:r>
            <a:r>
              <a:rPr b="1" i="0" lang="es" sz="1800" u="none" cap="none" strike="noStrike">
                <a:solidFill>
                  <a:srgbClr val="000000"/>
                </a:solidFill>
                <a:highlight>
                  <a:srgbClr val="FFFFFF"/>
                </a:highlight>
                <a:latin typeface="Helvetica Neue"/>
                <a:ea typeface="Helvetica Neue"/>
                <a:cs typeface="Helvetica Neue"/>
                <a:sym typeface="Helvetica Neue"/>
              </a:rPr>
              <a:t>“next”</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 hasta finalizar la instalación, dejando las configuraciones por defecto.</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306" name="Google Shape;306;p38"/>
          <p:cNvSpPr txBox="1"/>
          <p:nvPr/>
        </p:nvSpPr>
        <p:spPr>
          <a:xfrm>
            <a:off x="1592675" y="1310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(WINDOWS)</a:t>
            </a:r>
            <a:endParaRPr b="0" i="1" sz="3600" u="none" cap="none" strike="noStrike">
              <a:solidFill>
                <a:srgbClr val="000000"/>
              </a:solidFill>
              <a:latin typeface="Anton"/>
              <a:ea typeface="Anton"/>
              <a:cs typeface="Anton"/>
              <a:sym typeface="Anton"/>
            </a:endParaRPr>
          </a:p>
        </p:txBody>
      </p:sp>
      <p:sp>
        <p:nvSpPr>
          <p:cNvPr id="307" name="Google Shape;307;p38"/>
          <p:cNvSpPr/>
          <p:nvPr/>
        </p:nvSpPr>
        <p:spPr>
          <a:xfrm>
            <a:off x="2475725" y="1692225"/>
            <a:ext cx="4125300" cy="3186000"/>
          </a:xfrm>
          <a:prstGeom prst="rect">
            <a:avLst/>
          </a:prstGeom>
          <a:no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3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13" name="Google Shape;313;p39"/>
          <p:cNvSpPr txBox="1"/>
          <p:nvPr/>
        </p:nvSpPr>
        <p:spPr>
          <a:xfrm>
            <a:off x="809238" y="1007900"/>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800">
                <a:highlight>
                  <a:srgbClr val="FFFFFF"/>
                </a:highlight>
                <a:latin typeface="Helvetica Neue Light"/>
                <a:ea typeface="Helvetica Neue Light"/>
                <a:cs typeface="Helvetica Neue Light"/>
                <a:sym typeface="Helvetica Neue Light"/>
              </a:rPr>
              <a:t>👉</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 Finalmente aparece el botón “install”.</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314" name="Google Shape;314;p39"/>
          <p:cNvPicPr preferRelativeResize="0"/>
          <p:nvPr/>
        </p:nvPicPr>
        <p:blipFill rotWithShape="1">
          <a:blip r:embed="rId4">
            <a:alphaModFix/>
          </a:blip>
          <a:srcRect b="0" l="0" r="0" t="0"/>
          <a:stretch/>
        </p:blipFill>
        <p:spPr>
          <a:xfrm>
            <a:off x="2396550" y="1582025"/>
            <a:ext cx="4055680" cy="3137250"/>
          </a:xfrm>
          <a:prstGeom prst="rect">
            <a:avLst/>
          </a:prstGeom>
          <a:noFill/>
          <a:ln>
            <a:noFill/>
          </a:ln>
        </p:spPr>
      </p:pic>
      <p:sp>
        <p:nvSpPr>
          <p:cNvPr id="315" name="Google Shape;315;p39"/>
          <p:cNvSpPr txBox="1"/>
          <p:nvPr/>
        </p:nvSpPr>
        <p:spPr>
          <a:xfrm>
            <a:off x="1626300" y="192275"/>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(WINDOWS)</a:t>
            </a:r>
            <a:endParaRPr b="0" i="1" sz="3600" u="none" cap="none" strike="noStrike">
              <a:solidFill>
                <a:srgbClr val="000000"/>
              </a:solidFill>
              <a:latin typeface="Anton"/>
              <a:ea typeface="Anton"/>
              <a:cs typeface="Anton"/>
              <a:sym typeface="Anton"/>
            </a:endParaRPr>
          </a:p>
        </p:txBody>
      </p:sp>
      <p:sp>
        <p:nvSpPr>
          <p:cNvPr id="316" name="Google Shape;316;p39"/>
          <p:cNvSpPr/>
          <p:nvPr/>
        </p:nvSpPr>
        <p:spPr>
          <a:xfrm>
            <a:off x="2396550" y="1582025"/>
            <a:ext cx="4055700" cy="3137400"/>
          </a:xfrm>
          <a:prstGeom prst="rect">
            <a:avLst/>
          </a:prstGeom>
          <a:no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4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22" name="Google Shape;322;p40"/>
          <p:cNvSpPr txBox="1"/>
          <p:nvPr/>
        </p:nvSpPr>
        <p:spPr>
          <a:xfrm>
            <a:off x="956850" y="967075"/>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800">
                <a:highlight>
                  <a:srgbClr val="FFFFFF"/>
                </a:highlight>
                <a:latin typeface="Helvetica Neue Light"/>
                <a:ea typeface="Helvetica Neue Light"/>
                <a:cs typeface="Helvetica Neue Light"/>
                <a:sym typeface="Helvetica Neue Light"/>
              </a:rPr>
              <a:t>👉 </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Instalación finalizada.</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323" name="Google Shape;323;p40"/>
          <p:cNvPicPr preferRelativeResize="0"/>
          <p:nvPr/>
        </p:nvPicPr>
        <p:blipFill rotWithShape="1">
          <a:blip r:embed="rId4">
            <a:alphaModFix/>
          </a:blip>
          <a:srcRect b="0" l="0" r="0" t="0"/>
          <a:stretch/>
        </p:blipFill>
        <p:spPr>
          <a:xfrm>
            <a:off x="1101876" y="1612975"/>
            <a:ext cx="4025651" cy="3098550"/>
          </a:xfrm>
          <a:prstGeom prst="rect">
            <a:avLst/>
          </a:prstGeom>
          <a:noFill/>
          <a:ln>
            <a:noFill/>
          </a:ln>
        </p:spPr>
      </p:pic>
      <p:sp>
        <p:nvSpPr>
          <p:cNvPr id="324" name="Google Shape;324;p40"/>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(WINDOWS)</a:t>
            </a:r>
            <a:endParaRPr b="0" i="1" sz="3600" u="none" cap="none" strike="noStrike">
              <a:solidFill>
                <a:srgbClr val="000000"/>
              </a:solidFill>
              <a:latin typeface="Anton"/>
              <a:ea typeface="Anton"/>
              <a:cs typeface="Anton"/>
              <a:sym typeface="Anton"/>
            </a:endParaRPr>
          </a:p>
        </p:txBody>
      </p:sp>
      <p:pic>
        <p:nvPicPr>
          <p:cNvPr descr="Happy Ftw GIF" id="325" name="Google Shape;325;p40"/>
          <p:cNvPicPr preferRelativeResize="0"/>
          <p:nvPr/>
        </p:nvPicPr>
        <p:blipFill>
          <a:blip r:embed="rId5">
            <a:alphaModFix/>
          </a:blip>
          <a:stretch>
            <a:fillRect/>
          </a:stretch>
        </p:blipFill>
        <p:spPr>
          <a:xfrm>
            <a:off x="5365550" y="1751450"/>
            <a:ext cx="2821600" cy="2821600"/>
          </a:xfrm>
          <a:prstGeom prst="rect">
            <a:avLst/>
          </a:prstGeom>
          <a:noFill/>
          <a:ln>
            <a:noFill/>
          </a:ln>
        </p:spPr>
      </p:pic>
      <p:sp>
        <p:nvSpPr>
          <p:cNvPr id="326" name="Google Shape;326;p40"/>
          <p:cNvSpPr/>
          <p:nvPr/>
        </p:nvSpPr>
        <p:spPr>
          <a:xfrm>
            <a:off x="1101875" y="1632550"/>
            <a:ext cx="4025700" cy="3098700"/>
          </a:xfrm>
          <a:prstGeom prst="rect">
            <a:avLst/>
          </a:prstGeom>
          <a:no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4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32" name="Google Shape;332;p41"/>
          <p:cNvPicPr preferRelativeResize="0"/>
          <p:nvPr/>
        </p:nvPicPr>
        <p:blipFill rotWithShape="1">
          <a:blip r:embed="rId4">
            <a:alphaModFix/>
          </a:blip>
          <a:srcRect b="0" l="-1950" r="1950" t="0"/>
          <a:stretch/>
        </p:blipFill>
        <p:spPr>
          <a:xfrm>
            <a:off x="3272600" y="126675"/>
            <a:ext cx="5739050" cy="4890150"/>
          </a:xfrm>
          <a:prstGeom prst="rect">
            <a:avLst/>
          </a:prstGeom>
          <a:noFill/>
          <a:ln>
            <a:noFill/>
          </a:ln>
        </p:spPr>
      </p:pic>
      <p:sp>
        <p:nvSpPr>
          <p:cNvPr id="333" name="Google Shape;333;p41"/>
          <p:cNvSpPr txBox="1"/>
          <p:nvPr/>
        </p:nvSpPr>
        <p:spPr>
          <a:xfrm>
            <a:off x="252675" y="580400"/>
            <a:ext cx="25167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(WINDOWS)</a:t>
            </a:r>
            <a:endParaRPr b="0" i="1" sz="3600" u="none" cap="none" strike="noStrike">
              <a:solidFill>
                <a:srgbClr val="000000"/>
              </a:solidFill>
              <a:latin typeface="Anton"/>
              <a:ea typeface="Anton"/>
              <a:cs typeface="Anton"/>
              <a:sym typeface="Anton"/>
            </a:endParaRPr>
          </a:p>
        </p:txBody>
      </p:sp>
      <p:sp>
        <p:nvSpPr>
          <p:cNvPr id="334" name="Google Shape;334;p41"/>
          <p:cNvSpPr txBox="1"/>
          <p:nvPr/>
        </p:nvSpPr>
        <p:spPr>
          <a:xfrm>
            <a:off x="252675" y="2047825"/>
            <a:ext cx="2728500" cy="2611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Ahora tendrás disponible</a:t>
            </a:r>
            <a:r>
              <a:rPr b="0" i="1" lang="es" sz="1800" u="none" cap="none" strike="noStrike">
                <a:solidFill>
                  <a:srgbClr val="000000"/>
                </a:solidFill>
                <a:latin typeface="Helvetica Neue Light"/>
                <a:ea typeface="Helvetica Neue Light"/>
                <a:cs typeface="Helvetica Neue Light"/>
                <a:sym typeface="Helvetica Neue Light"/>
              </a:rPr>
              <a:t> Git Bash</a:t>
            </a:r>
            <a:r>
              <a:rPr b="0" i="0" lang="es" sz="1800" u="none" cap="none" strike="noStrike">
                <a:solidFill>
                  <a:srgbClr val="000000"/>
                </a:solidFill>
                <a:latin typeface="Helvetica Neue Light"/>
                <a:ea typeface="Helvetica Neue Light"/>
                <a:cs typeface="Helvetica Neue Light"/>
                <a:sym typeface="Helvetica Neue Light"/>
              </a:rPr>
              <a:t> desde tu lista de programas. Aquí es donde trabajaremos con Git.</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Alternativa: Git GUI, para tener una interfaz más amigable.</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335" name="Google Shape;335;p4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4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41" name="Google Shape;341;p42"/>
          <p:cNvSpPr txBox="1"/>
          <p:nvPr/>
        </p:nvSpPr>
        <p:spPr>
          <a:xfrm>
            <a:off x="727300" y="980825"/>
            <a:ext cx="7464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Arial"/>
              <a:buNone/>
            </a:pPr>
            <a:r>
              <a:rPr lang="es" sz="1800">
                <a:latin typeface="Helvetica Neue Light"/>
                <a:ea typeface="Helvetica Neue Light"/>
                <a:cs typeface="Helvetica Neue Light"/>
                <a:sym typeface="Helvetica Neue Light"/>
              </a:rPr>
              <a:t>👉</a:t>
            </a:r>
            <a:r>
              <a:rPr b="0" i="0" lang="es" sz="1800" u="none" cap="none" strike="noStrike">
                <a:solidFill>
                  <a:srgbClr val="1C3643"/>
                </a:solidFill>
                <a:highlight>
                  <a:srgbClr val="FFFFFF"/>
                </a:highlight>
                <a:latin typeface="Helvetica Neue Light"/>
                <a:ea typeface="Helvetica Neue Light"/>
                <a:cs typeface="Helvetica Neue Light"/>
                <a:sym typeface="Helvetica Neue Light"/>
              </a:rPr>
              <a:t>Ve a </a:t>
            </a:r>
            <a:r>
              <a:rPr b="0" i="0" lang="es" sz="1800" u="sng" cap="none" strike="noStrike">
                <a:solidFill>
                  <a:srgbClr val="058ECD"/>
                </a:solidFill>
                <a:highlight>
                  <a:srgbClr val="FFFFFF"/>
                </a:highlight>
                <a:latin typeface="Helvetica Neue Light"/>
                <a:ea typeface="Helvetica Neue Light"/>
                <a:cs typeface="Helvetica Neue Light"/>
                <a:sym typeface="Helvetica Neue Light"/>
                <a:hlinkClick r:id="rId4">
                  <a:extLst>
                    <a:ext uri="{A12FA001-AC4F-418D-AE19-62706E023703}">
                      <ahyp:hlinkClr val="tx"/>
                    </a:ext>
                  </a:extLst>
                </a:hlinkClick>
              </a:rPr>
              <a:t>https://git-scm.com/</a:t>
            </a:r>
            <a:r>
              <a:rPr b="0" i="0" lang="es" sz="1800" u="none" cap="none" strike="noStrike">
                <a:solidFill>
                  <a:srgbClr val="1C3643"/>
                </a:solidFill>
                <a:highlight>
                  <a:srgbClr val="FFFFFF"/>
                </a:highlight>
                <a:latin typeface="Helvetica Neue Light"/>
                <a:ea typeface="Helvetica Neue Light"/>
                <a:cs typeface="Helvetica Neue Light"/>
                <a:sym typeface="Helvetica Neue Light"/>
              </a:rPr>
              <a:t> y descarga el paquete de instalación “download (nro versión) for Mac” (o si tienes otro sistema operativo, dirá Windows o Linux).</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342" name="Google Shape;342;p42"/>
          <p:cNvPicPr preferRelativeResize="0"/>
          <p:nvPr/>
        </p:nvPicPr>
        <p:blipFill rotWithShape="1">
          <a:blip r:embed="rId5">
            <a:alphaModFix/>
          </a:blip>
          <a:srcRect b="0" l="0" r="0" t="0"/>
          <a:stretch/>
        </p:blipFill>
        <p:spPr>
          <a:xfrm>
            <a:off x="727300" y="2184525"/>
            <a:ext cx="7724146" cy="2322700"/>
          </a:xfrm>
          <a:prstGeom prst="rect">
            <a:avLst/>
          </a:prstGeom>
          <a:noFill/>
          <a:ln>
            <a:noFill/>
          </a:ln>
        </p:spPr>
      </p:pic>
      <p:sp>
        <p:nvSpPr>
          <p:cNvPr id="343" name="Google Shape;343;p42"/>
          <p:cNvSpPr txBox="1"/>
          <p:nvPr/>
        </p:nvSpPr>
        <p:spPr>
          <a:xfrm>
            <a:off x="1626300" y="97275"/>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(MAC)</a:t>
            </a:r>
            <a:endParaRPr b="0" i="1" sz="3600" u="none" cap="none" strike="noStrike">
              <a:solidFill>
                <a:srgbClr val="000000"/>
              </a:solidFill>
              <a:latin typeface="Anton"/>
              <a:ea typeface="Anton"/>
              <a:cs typeface="Anton"/>
              <a:sym typeface="Anton"/>
            </a:endParaRPr>
          </a:p>
        </p:txBody>
      </p:sp>
      <p:sp>
        <p:nvSpPr>
          <p:cNvPr id="344" name="Google Shape;344;p42"/>
          <p:cNvSpPr/>
          <p:nvPr/>
        </p:nvSpPr>
        <p:spPr>
          <a:xfrm>
            <a:off x="727300" y="2184525"/>
            <a:ext cx="7724100" cy="2322600"/>
          </a:xfrm>
          <a:prstGeom prst="rect">
            <a:avLst/>
          </a:prstGeom>
          <a:noFill/>
          <a:ln cap="flat" cmpd="sng" w="28575">
            <a:solidFill>
              <a:srgbClr val="A6FF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4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50" name="Google Shape;350;p43"/>
          <p:cNvSpPr txBox="1"/>
          <p:nvPr/>
        </p:nvSpPr>
        <p:spPr>
          <a:xfrm>
            <a:off x="839550" y="979250"/>
            <a:ext cx="7464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900"/>
              <a:buFont typeface="Arial"/>
              <a:buNone/>
            </a:pPr>
            <a:r>
              <a:rPr lang="es" sz="1800">
                <a:latin typeface="Helvetica Neue Light"/>
                <a:ea typeface="Helvetica Neue Light"/>
                <a:cs typeface="Helvetica Neue Light"/>
                <a:sym typeface="Helvetica Neue Light"/>
              </a:rPr>
              <a:t>👉</a:t>
            </a:r>
            <a:r>
              <a:rPr b="0" i="0" lang="es" sz="1800" u="none" cap="none" strike="noStrike">
                <a:solidFill>
                  <a:srgbClr val="000000"/>
                </a:solidFill>
                <a:latin typeface="Helvetica Neue Light"/>
                <a:ea typeface="Helvetica Neue Light"/>
                <a:cs typeface="Helvetica Neue Light"/>
                <a:sym typeface="Helvetica Neue Light"/>
              </a:rPr>
              <a:t> </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Posiblemente te salga este cartel de seguridad al intentar ejecutar el archivo descargado.</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351" name="Google Shape;351;p43"/>
          <p:cNvPicPr preferRelativeResize="0"/>
          <p:nvPr/>
        </p:nvPicPr>
        <p:blipFill rotWithShape="1">
          <a:blip r:embed="rId4">
            <a:alphaModFix/>
          </a:blip>
          <a:srcRect b="0" l="0" r="0" t="0"/>
          <a:stretch/>
        </p:blipFill>
        <p:spPr>
          <a:xfrm>
            <a:off x="2296400" y="1853050"/>
            <a:ext cx="4551201" cy="2806574"/>
          </a:xfrm>
          <a:prstGeom prst="rect">
            <a:avLst/>
          </a:prstGeom>
          <a:noFill/>
          <a:ln>
            <a:noFill/>
          </a:ln>
        </p:spPr>
      </p:pic>
      <p:sp>
        <p:nvSpPr>
          <p:cNvPr id="352" name="Google Shape;352;p43"/>
          <p:cNvSpPr txBox="1"/>
          <p:nvPr/>
        </p:nvSpPr>
        <p:spPr>
          <a:xfrm>
            <a:off x="1626300" y="8440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(MAC)</a:t>
            </a:r>
            <a:endParaRPr b="0" i="1" sz="3600" u="none" cap="none" strike="noStrike">
              <a:solidFill>
                <a:srgbClr val="000000"/>
              </a:solidFill>
              <a:latin typeface="Anton"/>
              <a:ea typeface="Anton"/>
              <a:cs typeface="Anton"/>
              <a:sym typeface="Anton"/>
            </a:endParaRPr>
          </a:p>
        </p:txBody>
      </p:sp>
      <p:sp>
        <p:nvSpPr>
          <p:cNvPr id="353" name="Google Shape;353;p43"/>
          <p:cNvSpPr/>
          <p:nvPr/>
        </p:nvSpPr>
        <p:spPr>
          <a:xfrm>
            <a:off x="2255375" y="1852975"/>
            <a:ext cx="4592100" cy="2806500"/>
          </a:xfrm>
          <a:prstGeom prst="rect">
            <a:avLst/>
          </a:prstGeom>
          <a:noFill/>
          <a:ln cap="flat" cmpd="sng" w="28575">
            <a:solidFill>
              <a:srgbClr val="A6FF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76" name="Shape 76"/>
        <p:cNvGrpSpPr/>
        <p:nvPr/>
      </p:nvGrpSpPr>
      <p:grpSpPr>
        <a:xfrm>
          <a:off x="0" y="0"/>
          <a:ext cx="0" cy="0"/>
          <a:chOff x="0" y="0"/>
          <a:chExt cx="0" cy="0"/>
        </a:xfrm>
      </p:grpSpPr>
      <p:sp>
        <p:nvSpPr>
          <p:cNvPr id="77" name="Google Shape;77;p17"/>
          <p:cNvSpPr txBox="1"/>
          <p:nvPr/>
        </p:nvSpPr>
        <p:spPr>
          <a:xfrm>
            <a:off x="4006550" y="1257225"/>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50000"/>
              </a:lnSpc>
              <a:spcBef>
                <a:spcPts val="0"/>
              </a:spcBef>
              <a:spcAft>
                <a:spcPts val="0"/>
              </a:spcAft>
              <a:buClr>
                <a:srgbClr val="000000"/>
              </a:buClr>
              <a:buSzPts val="1800"/>
              <a:buFont typeface="Arial"/>
              <a:buChar char="●"/>
            </a:pPr>
            <a:r>
              <a:rPr b="0" i="0" lang="es" sz="1800" u="none" cap="none" strike="noStrike">
                <a:solidFill>
                  <a:srgbClr val="000000"/>
                </a:solidFill>
                <a:latin typeface="Helvetica Neue Light"/>
                <a:ea typeface="Helvetica Neue Light"/>
                <a:cs typeface="Helvetica Neue Light"/>
                <a:sym typeface="Helvetica Neue Light"/>
              </a:rPr>
              <a:t>Conocer Git.</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000000"/>
              </a:buClr>
              <a:buSzPts val="1800"/>
              <a:buFont typeface="Arial"/>
              <a:buChar char="●"/>
            </a:pPr>
            <a:r>
              <a:rPr b="0" i="0" lang="es" sz="1800" u="none" cap="none" strike="noStrike">
                <a:solidFill>
                  <a:srgbClr val="000000"/>
                </a:solidFill>
                <a:latin typeface="Helvetica Neue Light"/>
                <a:ea typeface="Helvetica Neue Light"/>
                <a:cs typeface="Helvetica Neue Light"/>
                <a:sym typeface="Helvetica Neue Light"/>
              </a:rPr>
              <a:t>Aprender </a:t>
            </a:r>
            <a:r>
              <a:rPr lang="es" sz="1800">
                <a:latin typeface="Helvetica Neue Light"/>
                <a:ea typeface="Helvetica Neue Light"/>
                <a:cs typeface="Helvetica Neue Light"/>
                <a:sym typeface="Helvetica Neue Light"/>
              </a:rPr>
              <a:t>cómo manejar</a:t>
            </a:r>
            <a:r>
              <a:rPr b="0" i="0" lang="es" sz="1800" u="none" cap="none" strike="noStrike">
                <a:solidFill>
                  <a:srgbClr val="000000"/>
                </a:solidFill>
                <a:latin typeface="Helvetica Neue Light"/>
                <a:ea typeface="Helvetica Neue Light"/>
                <a:cs typeface="Helvetica Neue Light"/>
                <a:sym typeface="Helvetica Neue Light"/>
              </a:rPr>
              <a:t> la terminal.</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000000"/>
              </a:buClr>
              <a:buSzPts val="1800"/>
              <a:buFont typeface="Arial"/>
              <a:buChar char="●"/>
            </a:pPr>
            <a:r>
              <a:rPr b="0" i="0" lang="es" sz="1800" u="none" cap="none" strike="noStrike">
                <a:solidFill>
                  <a:srgbClr val="000000"/>
                </a:solidFill>
                <a:latin typeface="Helvetica Neue Light"/>
                <a:ea typeface="Helvetica Neue Light"/>
                <a:cs typeface="Helvetica Neue Light"/>
                <a:sym typeface="Helvetica Neue Light"/>
              </a:rPr>
              <a:t>Usar los comandos básicos de Git.</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78" name="Google Shape;78;p1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9" name="Google Shape;79;p17"/>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80" name="Google Shape;80;p17"/>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4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59" name="Google Shape;359;p44"/>
          <p:cNvSpPr txBox="1"/>
          <p:nvPr/>
        </p:nvSpPr>
        <p:spPr>
          <a:xfrm>
            <a:off x="786713" y="1109950"/>
            <a:ext cx="7464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800">
                <a:latin typeface="Helvetica Neue Light"/>
                <a:ea typeface="Helvetica Neue Light"/>
                <a:cs typeface="Helvetica Neue Light"/>
                <a:sym typeface="Helvetica Neue Light"/>
              </a:rPr>
              <a:t>👉</a:t>
            </a:r>
            <a:r>
              <a:rPr b="0" i="0" lang="es" sz="1800" u="none" cap="none" strike="noStrike">
                <a:solidFill>
                  <a:srgbClr val="000000"/>
                </a:solidFill>
                <a:latin typeface="Helvetica Neue Light"/>
                <a:ea typeface="Helvetica Neue Light"/>
                <a:cs typeface="Helvetica Neue Light"/>
                <a:sym typeface="Helvetica Neue Light"/>
              </a:rPr>
              <a:t> </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Ve a “</a:t>
            </a:r>
            <a:r>
              <a:rPr b="0" i="1" lang="es" sz="1800" u="none" cap="none" strike="noStrike">
                <a:solidFill>
                  <a:srgbClr val="000000"/>
                </a:solidFill>
                <a:highlight>
                  <a:srgbClr val="FFFFFF"/>
                </a:highlight>
                <a:latin typeface="Helvetica Neue Light"/>
                <a:ea typeface="Helvetica Neue Light"/>
                <a:cs typeface="Helvetica Neue Light"/>
                <a:sym typeface="Helvetica Neue Light"/>
              </a:rPr>
              <a:t>preferencias de sistema</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 → “</a:t>
            </a:r>
            <a:r>
              <a:rPr b="0" i="1" lang="es" sz="1800" u="none" cap="none" strike="noStrike">
                <a:solidFill>
                  <a:srgbClr val="000000"/>
                </a:solidFill>
                <a:highlight>
                  <a:srgbClr val="FFFFFF"/>
                </a:highlight>
                <a:latin typeface="Helvetica Neue Light"/>
                <a:ea typeface="Helvetica Neue Light"/>
                <a:cs typeface="Helvetica Neue Light"/>
                <a:sym typeface="Helvetica Neue Light"/>
              </a:rPr>
              <a:t>seguridad</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 y encontrarán lo siguiente. Hacen clic en </a:t>
            </a:r>
            <a:r>
              <a:rPr b="1" i="0" lang="es" sz="1800" u="none" cap="none" strike="noStrike">
                <a:solidFill>
                  <a:srgbClr val="000000"/>
                </a:solidFill>
                <a:highlight>
                  <a:srgbClr val="FFFFFF"/>
                </a:highlight>
                <a:latin typeface="Helvetica Neue"/>
                <a:ea typeface="Helvetica Neue"/>
                <a:cs typeface="Helvetica Neue"/>
                <a:sym typeface="Helvetica Neue"/>
              </a:rPr>
              <a:t>“</a:t>
            </a:r>
            <a:r>
              <a:rPr b="1" i="1" lang="es" sz="1800" u="none" cap="none" strike="noStrike">
                <a:solidFill>
                  <a:srgbClr val="000000"/>
                </a:solidFill>
                <a:highlight>
                  <a:srgbClr val="FFFFFF"/>
                </a:highlight>
                <a:latin typeface="Helvetica Neue"/>
                <a:ea typeface="Helvetica Neue"/>
                <a:cs typeface="Helvetica Neue"/>
                <a:sym typeface="Helvetica Neue"/>
              </a:rPr>
              <a:t>abrir de todos modos</a:t>
            </a:r>
            <a:r>
              <a:rPr b="1" i="0" lang="es" sz="1800" u="none" cap="none" strike="noStrike">
                <a:solidFill>
                  <a:srgbClr val="000000"/>
                </a:solidFill>
                <a:highlight>
                  <a:srgbClr val="FFFFFF"/>
                </a:highlight>
                <a:latin typeface="Helvetica Neue"/>
                <a:ea typeface="Helvetica Neue"/>
                <a:cs typeface="Helvetica Neue"/>
                <a:sym typeface="Helvetica Neue"/>
              </a:rPr>
              <a:t>”</a:t>
            </a:r>
            <a:endParaRPr b="1" i="0" sz="1800" u="none" cap="none" strike="noStrike">
              <a:solidFill>
                <a:srgbClr val="000000"/>
              </a:solidFill>
              <a:latin typeface="Helvetica Neue"/>
              <a:ea typeface="Helvetica Neue"/>
              <a:cs typeface="Helvetica Neue"/>
              <a:sym typeface="Helvetica Neue"/>
            </a:endParaRPr>
          </a:p>
        </p:txBody>
      </p:sp>
      <p:pic>
        <p:nvPicPr>
          <p:cNvPr id="360" name="Google Shape;360;p44"/>
          <p:cNvPicPr preferRelativeResize="0"/>
          <p:nvPr/>
        </p:nvPicPr>
        <p:blipFill rotWithShape="1">
          <a:blip r:embed="rId4">
            <a:alphaModFix/>
          </a:blip>
          <a:srcRect b="0" l="0" r="0" t="0"/>
          <a:stretch/>
        </p:blipFill>
        <p:spPr>
          <a:xfrm>
            <a:off x="786725" y="2317875"/>
            <a:ext cx="7598376" cy="1597325"/>
          </a:xfrm>
          <a:prstGeom prst="rect">
            <a:avLst/>
          </a:prstGeom>
          <a:noFill/>
          <a:ln>
            <a:noFill/>
          </a:ln>
        </p:spPr>
      </p:pic>
      <p:sp>
        <p:nvSpPr>
          <p:cNvPr id="361" name="Google Shape;361;p44"/>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(MAC)</a:t>
            </a:r>
            <a:endParaRPr b="0" i="1" sz="3600" u="none" cap="none" strike="noStrike">
              <a:solidFill>
                <a:srgbClr val="000000"/>
              </a:solidFill>
              <a:latin typeface="Anton"/>
              <a:ea typeface="Anton"/>
              <a:cs typeface="Anton"/>
              <a:sym typeface="Anton"/>
            </a:endParaRPr>
          </a:p>
        </p:txBody>
      </p:sp>
      <p:sp>
        <p:nvSpPr>
          <p:cNvPr id="362" name="Google Shape;362;p44"/>
          <p:cNvSpPr/>
          <p:nvPr/>
        </p:nvSpPr>
        <p:spPr>
          <a:xfrm>
            <a:off x="786725" y="2317900"/>
            <a:ext cx="7598400" cy="1597200"/>
          </a:xfrm>
          <a:prstGeom prst="rect">
            <a:avLst/>
          </a:prstGeom>
          <a:noFill/>
          <a:ln cap="flat" cmpd="sng" w="28575">
            <a:solidFill>
              <a:srgbClr val="A6FF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p4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68" name="Google Shape;368;p45"/>
          <p:cNvSpPr txBox="1"/>
          <p:nvPr/>
        </p:nvSpPr>
        <p:spPr>
          <a:xfrm>
            <a:off x="856938" y="921900"/>
            <a:ext cx="7464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800">
                <a:latin typeface="Helvetica Neue Light"/>
                <a:ea typeface="Helvetica Neue Light"/>
                <a:cs typeface="Helvetica Neue Light"/>
                <a:sym typeface="Helvetica Neue Light"/>
              </a:rPr>
              <a:t>👉</a:t>
            </a:r>
            <a:r>
              <a:rPr b="0" i="0" lang="es" sz="1800" u="none" cap="none" strike="noStrike">
                <a:solidFill>
                  <a:srgbClr val="000000"/>
                </a:solidFill>
                <a:latin typeface="Helvetica Neue Light"/>
                <a:ea typeface="Helvetica Neue Light"/>
                <a:cs typeface="Helvetica Neue Light"/>
                <a:sym typeface="Helvetica Neue Light"/>
              </a:rPr>
              <a:t> </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Un cartel más, y clic en </a:t>
            </a:r>
            <a:r>
              <a:rPr b="1" i="0" lang="es" sz="1800" u="none" cap="none" strike="noStrike">
                <a:solidFill>
                  <a:srgbClr val="000000"/>
                </a:solidFill>
                <a:highlight>
                  <a:srgbClr val="FFFFFF"/>
                </a:highlight>
                <a:latin typeface="Helvetica Neue"/>
                <a:ea typeface="Helvetica Neue"/>
                <a:cs typeface="Helvetica Neue"/>
                <a:sym typeface="Helvetica Neue"/>
              </a:rPr>
              <a:t>“abrir”</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369" name="Google Shape;369;p45"/>
          <p:cNvPicPr preferRelativeResize="0"/>
          <p:nvPr/>
        </p:nvPicPr>
        <p:blipFill rotWithShape="1">
          <a:blip r:embed="rId4">
            <a:alphaModFix/>
          </a:blip>
          <a:srcRect b="0" l="0" r="0" t="0"/>
          <a:stretch/>
        </p:blipFill>
        <p:spPr>
          <a:xfrm>
            <a:off x="1965238" y="1678625"/>
            <a:ext cx="4965478" cy="2806575"/>
          </a:xfrm>
          <a:prstGeom prst="rect">
            <a:avLst/>
          </a:prstGeom>
          <a:noFill/>
          <a:ln>
            <a:noFill/>
          </a:ln>
        </p:spPr>
      </p:pic>
      <p:sp>
        <p:nvSpPr>
          <p:cNvPr id="370" name="Google Shape;370;p45"/>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(MAC)</a:t>
            </a:r>
            <a:endParaRPr b="0" i="1" sz="3600" u="none" cap="none" strike="noStrike">
              <a:solidFill>
                <a:srgbClr val="000000"/>
              </a:solidFill>
              <a:latin typeface="Anton"/>
              <a:ea typeface="Anton"/>
              <a:cs typeface="Anton"/>
              <a:sym typeface="Anton"/>
            </a:endParaRPr>
          </a:p>
        </p:txBody>
      </p:sp>
      <p:sp>
        <p:nvSpPr>
          <p:cNvPr id="371" name="Google Shape;371;p45"/>
          <p:cNvSpPr/>
          <p:nvPr/>
        </p:nvSpPr>
        <p:spPr>
          <a:xfrm>
            <a:off x="1965250" y="1700550"/>
            <a:ext cx="4965600" cy="2806500"/>
          </a:xfrm>
          <a:prstGeom prst="rect">
            <a:avLst/>
          </a:prstGeom>
          <a:noFill/>
          <a:ln cap="flat" cmpd="sng" w="28575">
            <a:solidFill>
              <a:srgbClr val="A6FF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id="376" name="Google Shape;376;p4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77" name="Google Shape;377;p46"/>
          <p:cNvSpPr txBox="1"/>
          <p:nvPr/>
        </p:nvSpPr>
        <p:spPr>
          <a:xfrm>
            <a:off x="839550" y="1004400"/>
            <a:ext cx="7464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900"/>
              <a:buFont typeface="Arial"/>
              <a:buNone/>
            </a:pPr>
            <a:r>
              <a:rPr lang="es" sz="1900">
                <a:latin typeface="Helvetica Neue Light"/>
                <a:ea typeface="Helvetica Neue Light"/>
                <a:cs typeface="Helvetica Neue Light"/>
                <a:sym typeface="Helvetica Neue Light"/>
              </a:rPr>
              <a:t>👉</a:t>
            </a:r>
            <a:r>
              <a:rPr b="0" i="0" lang="es" sz="1900" u="none" cap="none" strike="noStrike">
                <a:solidFill>
                  <a:srgbClr val="000000"/>
                </a:solidFill>
                <a:latin typeface="Helvetica Neue Light"/>
                <a:ea typeface="Helvetica Neue Light"/>
                <a:cs typeface="Helvetica Neue Light"/>
                <a:sym typeface="Helvetica Neue Light"/>
              </a:rPr>
              <a:t> </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Instalado, haz clic en continuar hasta que diga </a:t>
            </a:r>
            <a:r>
              <a:rPr b="1" i="0" lang="es" sz="1800" u="none" cap="none" strike="noStrike">
                <a:solidFill>
                  <a:srgbClr val="000000"/>
                </a:solidFill>
                <a:highlight>
                  <a:srgbClr val="FFFFFF"/>
                </a:highlight>
                <a:latin typeface="Helvetica Neue"/>
                <a:ea typeface="Helvetica Neue"/>
                <a:cs typeface="Helvetica Neue"/>
                <a:sym typeface="Helvetica Neue"/>
              </a:rPr>
              <a:t>“</a:t>
            </a:r>
            <a:r>
              <a:rPr b="1" i="1" lang="es" sz="1800" u="none" cap="none" strike="noStrike">
                <a:solidFill>
                  <a:srgbClr val="000000"/>
                </a:solidFill>
                <a:highlight>
                  <a:srgbClr val="FFFFFF"/>
                </a:highlight>
                <a:latin typeface="Helvetica Neue"/>
                <a:ea typeface="Helvetica Neue"/>
                <a:cs typeface="Helvetica Neue"/>
                <a:sym typeface="Helvetica Neue"/>
              </a:rPr>
              <a:t>la instalación se completó</a:t>
            </a:r>
            <a:r>
              <a:rPr b="1" i="0" lang="es" sz="1800" u="none" cap="none" strike="noStrike">
                <a:solidFill>
                  <a:srgbClr val="000000"/>
                </a:solidFill>
                <a:highlight>
                  <a:srgbClr val="FFFFFF"/>
                </a:highlight>
                <a:latin typeface="Helvetica Neue"/>
                <a:ea typeface="Helvetica Neue"/>
                <a:cs typeface="Helvetica Neue"/>
                <a:sym typeface="Helvetica Neue"/>
              </a:rPr>
              <a:t>”</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378" name="Google Shape;378;p46"/>
          <p:cNvPicPr preferRelativeResize="0"/>
          <p:nvPr/>
        </p:nvPicPr>
        <p:blipFill rotWithShape="1">
          <a:blip r:embed="rId4">
            <a:alphaModFix/>
          </a:blip>
          <a:srcRect b="0" l="0" r="0" t="0"/>
          <a:stretch/>
        </p:blipFill>
        <p:spPr>
          <a:xfrm>
            <a:off x="387738" y="1771900"/>
            <a:ext cx="4065192" cy="2887724"/>
          </a:xfrm>
          <a:prstGeom prst="rect">
            <a:avLst/>
          </a:prstGeom>
          <a:noFill/>
          <a:ln>
            <a:noFill/>
          </a:ln>
        </p:spPr>
      </p:pic>
      <p:pic>
        <p:nvPicPr>
          <p:cNvPr id="379" name="Google Shape;379;p46"/>
          <p:cNvPicPr preferRelativeResize="0"/>
          <p:nvPr/>
        </p:nvPicPr>
        <p:blipFill rotWithShape="1">
          <a:blip r:embed="rId5">
            <a:alphaModFix/>
          </a:blip>
          <a:srcRect b="0" l="0" r="0" t="0"/>
          <a:stretch/>
        </p:blipFill>
        <p:spPr>
          <a:xfrm>
            <a:off x="4689239" y="1768600"/>
            <a:ext cx="4065201" cy="2894329"/>
          </a:xfrm>
          <a:prstGeom prst="rect">
            <a:avLst/>
          </a:prstGeom>
          <a:noFill/>
          <a:ln>
            <a:noFill/>
          </a:ln>
        </p:spPr>
      </p:pic>
      <p:sp>
        <p:nvSpPr>
          <p:cNvPr id="380" name="Google Shape;380;p46"/>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(MAC)</a:t>
            </a:r>
            <a:endParaRPr b="0" i="1" sz="3600" u="none" cap="none" strike="noStrike">
              <a:solidFill>
                <a:srgbClr val="000000"/>
              </a:solidFill>
              <a:latin typeface="Anton"/>
              <a:ea typeface="Anton"/>
              <a:cs typeface="Anton"/>
              <a:sym typeface="Anton"/>
            </a:endParaRPr>
          </a:p>
        </p:txBody>
      </p:sp>
      <p:sp>
        <p:nvSpPr>
          <p:cNvPr id="381" name="Google Shape;381;p46"/>
          <p:cNvSpPr/>
          <p:nvPr/>
        </p:nvSpPr>
        <p:spPr>
          <a:xfrm>
            <a:off x="387750" y="1765150"/>
            <a:ext cx="4065300" cy="2894400"/>
          </a:xfrm>
          <a:prstGeom prst="rect">
            <a:avLst/>
          </a:prstGeom>
          <a:noFill/>
          <a:ln cap="flat" cmpd="sng" w="28575">
            <a:solidFill>
              <a:srgbClr val="A6FF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6"/>
          <p:cNvSpPr/>
          <p:nvPr/>
        </p:nvSpPr>
        <p:spPr>
          <a:xfrm>
            <a:off x="4689200" y="1768563"/>
            <a:ext cx="4065300" cy="2894400"/>
          </a:xfrm>
          <a:prstGeom prst="rect">
            <a:avLst/>
          </a:prstGeom>
          <a:noFill/>
          <a:ln cap="flat" cmpd="sng" w="28575">
            <a:solidFill>
              <a:srgbClr val="A6FF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386" name="Shape 386"/>
        <p:cNvGrpSpPr/>
        <p:nvPr/>
      </p:nvGrpSpPr>
      <p:grpSpPr>
        <a:xfrm>
          <a:off x="0" y="0"/>
          <a:ext cx="0" cy="0"/>
          <a:chOff x="0" y="0"/>
          <a:chExt cx="0" cy="0"/>
        </a:xfrm>
      </p:grpSpPr>
      <p:pic>
        <p:nvPicPr>
          <p:cNvPr id="387" name="Google Shape;387;p4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88" name="Google Shape;388;p47"/>
          <p:cNvSpPr txBox="1"/>
          <p:nvPr/>
        </p:nvSpPr>
        <p:spPr>
          <a:xfrm>
            <a:off x="2173800" y="2202300"/>
            <a:ext cx="4796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 sz="3600">
                <a:solidFill>
                  <a:schemeClr val="dk1"/>
                </a:solidFill>
                <a:latin typeface="Anton"/>
                <a:ea typeface="Anton"/>
                <a:cs typeface="Anton"/>
                <a:sym typeface="Anton"/>
              </a:rPr>
              <a:t>EMPECEMOS CON GIT</a:t>
            </a:r>
            <a:endParaRPr i="1" sz="3600">
              <a:solidFill>
                <a:schemeClr val="dk1"/>
              </a:solidFill>
              <a:latin typeface="Anton"/>
              <a:ea typeface="Anton"/>
              <a:cs typeface="Anton"/>
              <a:sym typeface="Anto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id="393" name="Google Shape;393;p4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94" name="Google Shape;394;p48"/>
          <p:cNvSpPr txBox="1"/>
          <p:nvPr/>
        </p:nvSpPr>
        <p:spPr>
          <a:xfrm>
            <a:off x="377250" y="1109938"/>
            <a:ext cx="3795000" cy="1572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100"/>
              <a:buFont typeface="Arial"/>
              <a:buNone/>
            </a:pPr>
            <a:r>
              <a:rPr b="0" i="0" lang="es" sz="2100" u="none" cap="none" strike="noStrike">
                <a:solidFill>
                  <a:srgbClr val="000000"/>
                </a:solidFill>
                <a:highlight>
                  <a:srgbClr val="FFFFFF"/>
                </a:highlight>
                <a:latin typeface="Helvetica Neue Light"/>
                <a:ea typeface="Helvetica Neue Light"/>
                <a:cs typeface="Helvetica Neue Light"/>
                <a:sym typeface="Helvetica Neue Light"/>
              </a:rPr>
              <a:t>Buscar en su menú el </a:t>
            </a:r>
            <a:r>
              <a:rPr b="1" i="0" lang="es" sz="2100" u="none" cap="none" strike="noStrike">
                <a:solidFill>
                  <a:srgbClr val="000000"/>
                </a:solidFill>
                <a:highlight>
                  <a:srgbClr val="FFFFFF"/>
                </a:highlight>
                <a:latin typeface="Helvetica Neue"/>
                <a:ea typeface="Helvetica Neue"/>
                <a:cs typeface="Helvetica Neue"/>
                <a:sym typeface="Helvetica Neue"/>
              </a:rPr>
              <a:t>Git Bash</a:t>
            </a:r>
            <a:r>
              <a:rPr b="0" i="0" lang="es" sz="2100" u="none" cap="none" strike="noStrike">
                <a:solidFill>
                  <a:srgbClr val="000000"/>
                </a:solidFill>
                <a:highlight>
                  <a:srgbClr val="FFFFFF"/>
                </a:highlight>
                <a:latin typeface="Helvetica Neue Light"/>
                <a:ea typeface="Helvetica Neue Light"/>
                <a:cs typeface="Helvetica Neue Light"/>
                <a:sym typeface="Helvetica Neue Light"/>
              </a:rPr>
              <a:t>, para abrir la terminal e iniciar con los comandos.</a:t>
            </a:r>
            <a:endParaRPr b="0" i="0" sz="2100" u="none" cap="none" strike="noStrike">
              <a:solidFill>
                <a:srgbClr val="000000"/>
              </a:solidFill>
              <a:highlight>
                <a:srgbClr val="FFFFFF"/>
              </a:highlight>
              <a:latin typeface="Helvetica Neue Light"/>
              <a:ea typeface="Helvetica Neue Light"/>
              <a:cs typeface="Helvetica Neue Light"/>
              <a:sym typeface="Helvetica Neue Light"/>
            </a:endParaRPr>
          </a:p>
        </p:txBody>
      </p:sp>
      <p:pic>
        <p:nvPicPr>
          <p:cNvPr id="395" name="Google Shape;395;p48"/>
          <p:cNvPicPr preferRelativeResize="0"/>
          <p:nvPr/>
        </p:nvPicPr>
        <p:blipFill rotWithShape="1">
          <a:blip r:embed="rId4">
            <a:alphaModFix/>
          </a:blip>
          <a:srcRect b="0" l="0" r="0" t="0"/>
          <a:stretch/>
        </p:blipFill>
        <p:spPr>
          <a:xfrm>
            <a:off x="4460675" y="1191153"/>
            <a:ext cx="3975275" cy="3387275"/>
          </a:xfrm>
          <a:prstGeom prst="rect">
            <a:avLst/>
          </a:prstGeom>
          <a:noFill/>
          <a:ln>
            <a:noFill/>
          </a:ln>
        </p:spPr>
      </p:pic>
      <p:sp>
        <p:nvSpPr>
          <p:cNvPr id="396" name="Google Shape;396;p48"/>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EMPECEMOS CON GIT</a:t>
            </a:r>
            <a:endParaRPr b="0" i="1" sz="3600" u="none" cap="none" strike="noStrike">
              <a:solidFill>
                <a:srgbClr val="000000"/>
              </a:solidFill>
              <a:latin typeface="Anton"/>
              <a:ea typeface="Anton"/>
              <a:cs typeface="Anton"/>
              <a:sym typeface="Anton"/>
            </a:endParaRPr>
          </a:p>
        </p:txBody>
      </p:sp>
      <p:pic>
        <p:nvPicPr>
          <p:cNvPr descr="confused the simpsons GIF" id="397" name="Google Shape;397;p48"/>
          <p:cNvPicPr preferRelativeResize="0"/>
          <p:nvPr/>
        </p:nvPicPr>
        <p:blipFill>
          <a:blip r:embed="rId5">
            <a:alphaModFix/>
          </a:blip>
          <a:stretch>
            <a:fillRect/>
          </a:stretch>
        </p:blipFill>
        <p:spPr>
          <a:xfrm>
            <a:off x="895250" y="2442125"/>
            <a:ext cx="2759000" cy="20692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p4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03" name="Google Shape;403;p49"/>
          <p:cNvSpPr txBox="1"/>
          <p:nvPr/>
        </p:nvSpPr>
        <p:spPr>
          <a:xfrm>
            <a:off x="514650" y="1109950"/>
            <a:ext cx="8114700" cy="406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Escribe </a:t>
            </a:r>
            <a:r>
              <a:rPr b="0" i="1" lang="es" sz="1800" u="none" cap="none" strike="noStrike">
                <a:solidFill>
                  <a:srgbClr val="000000"/>
                </a:solidFill>
                <a:latin typeface="Helvetica Neue Light"/>
                <a:ea typeface="Helvetica Neue Light"/>
                <a:cs typeface="Helvetica Neue Light"/>
                <a:sym typeface="Helvetica Neue Light"/>
              </a:rPr>
              <a:t>git --version</a:t>
            </a:r>
            <a:r>
              <a:rPr b="0" i="0" lang="es" sz="1800" u="none" cap="none" strike="noStrike">
                <a:solidFill>
                  <a:srgbClr val="000000"/>
                </a:solidFill>
                <a:latin typeface="Helvetica Neue Light"/>
                <a:ea typeface="Helvetica Neue Light"/>
                <a:cs typeface="Helvetica Neue Light"/>
                <a:sym typeface="Helvetica Neue Light"/>
              </a:rPr>
              <a:t> y presiona Enter.</a:t>
            </a:r>
            <a:endParaRPr b="0" i="0" sz="1800" u="none" cap="none" strike="noStrike">
              <a:solidFill>
                <a:srgbClr val="000000"/>
              </a:solidFill>
              <a:latin typeface="Helvetica Neue Light"/>
              <a:ea typeface="Helvetica Neue Light"/>
              <a:cs typeface="Helvetica Neue Light"/>
              <a:sym typeface="Helvetica Neue Light"/>
            </a:endParaRPr>
          </a:p>
        </p:txBody>
      </p:sp>
      <p:graphicFrame>
        <p:nvGraphicFramePr>
          <p:cNvPr id="404" name="Google Shape;404;p49"/>
          <p:cNvGraphicFramePr/>
          <p:nvPr/>
        </p:nvGraphicFramePr>
        <p:xfrm>
          <a:off x="1697488" y="2289875"/>
          <a:ext cx="3000000" cy="3000000"/>
        </p:xfrm>
        <a:graphic>
          <a:graphicData uri="http://schemas.openxmlformats.org/drawingml/2006/table">
            <a:tbl>
              <a:tblPr>
                <a:noFill/>
                <a:tableStyleId>{654D9750-047D-4248-950D-A6E3CB8C0ED8}</a:tableStyleId>
              </a:tblPr>
              <a:tblGrid>
                <a:gridCol w="5749025"/>
              </a:tblGrid>
              <a:tr h="1309350">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00FF00"/>
                          </a:solidFill>
                          <a:highlight>
                            <a:srgbClr val="000000"/>
                          </a:highlight>
                          <a:latin typeface="Helvetica Neue Light"/>
                          <a:ea typeface="Helvetica Neue Light"/>
                          <a:cs typeface="Helvetica Neue Light"/>
                          <a:sym typeface="Helvetica Neue Light"/>
                        </a:rPr>
                        <a:t>john@MyShopSolutions</a:t>
                      </a:r>
                      <a:r>
                        <a:rPr lang="es" sz="1800" u="none" cap="none" strike="noStrike">
                          <a:solidFill>
                            <a:srgbClr val="FF00FF"/>
                          </a:solidFill>
                          <a:highlight>
                            <a:srgbClr val="000000"/>
                          </a:highlight>
                          <a:latin typeface="Helvetica Neue Light"/>
                          <a:ea typeface="Helvetica Neue Light"/>
                          <a:cs typeface="Helvetica Neue Light"/>
                          <a:sym typeface="Helvetica Neue Light"/>
                        </a:rPr>
                        <a:t>: ~$</a:t>
                      </a:r>
                      <a:r>
                        <a:rPr lang="es" sz="1800" u="none" cap="none" strike="noStrike">
                          <a:solidFill>
                            <a:srgbClr val="F3F3F3"/>
                          </a:solidFill>
                          <a:highlight>
                            <a:srgbClr val="000000"/>
                          </a:highlight>
                          <a:latin typeface="Helvetica Neue Light"/>
                          <a:ea typeface="Helvetica Neue Light"/>
                          <a:cs typeface="Helvetica Neue Light"/>
                          <a:sym typeface="Helvetica Neue Light"/>
                        </a:rPr>
                        <a:t> git --version</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800" u="none" cap="none" strike="noStrike">
                          <a:solidFill>
                            <a:srgbClr val="FFFFFF"/>
                          </a:solidFill>
                          <a:highlight>
                            <a:schemeClr val="dk1"/>
                          </a:highlight>
                          <a:latin typeface="Helvetica Neue Light"/>
                          <a:ea typeface="Helvetica Neue Light"/>
                          <a:cs typeface="Helvetica Neue Light"/>
                          <a:sym typeface="Helvetica Neue Light"/>
                        </a:rPr>
                        <a:t>git version 2.17.1</a:t>
                      </a:r>
                      <a:endParaRPr sz="1800" u="none" cap="none" strike="noStrike">
                        <a:solidFill>
                          <a:srgbClr val="FFFFFF"/>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8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800" u="none" cap="none" strike="noStrike">
                          <a:solidFill>
                            <a:srgbClr val="FF00FF"/>
                          </a:solidFill>
                          <a:highlight>
                            <a:schemeClr val="dk1"/>
                          </a:highlight>
                          <a:latin typeface="Helvetica Neue Light"/>
                          <a:ea typeface="Helvetica Neue Light"/>
                          <a:cs typeface="Helvetica Neue Light"/>
                          <a:sym typeface="Helvetica Neue Light"/>
                        </a:rPr>
                        <a:t>: ~$</a:t>
                      </a:r>
                      <a:endParaRPr sz="1800" u="none" cap="none" strike="noStrike">
                        <a:solidFill>
                          <a:srgbClr val="999999"/>
                        </a:solidFill>
                        <a:highlight>
                          <a:schemeClr val="dk1"/>
                        </a:highlight>
                        <a:latin typeface="Helvetica Neue Light"/>
                        <a:ea typeface="Helvetica Neue Light"/>
                        <a:cs typeface="Helvetica Neue Light"/>
                        <a:sym typeface="Helvetica Neue Light"/>
                      </a:endParaRPr>
                    </a:p>
                  </a:txBody>
                  <a:tcPr marT="63500" marB="63500" marR="63500" marL="63500">
                    <a:solidFill>
                      <a:srgbClr val="000000"/>
                    </a:solidFill>
                  </a:tcPr>
                </a:tc>
              </a:tr>
            </a:tbl>
          </a:graphicData>
        </a:graphic>
      </p:graphicFrame>
      <p:sp>
        <p:nvSpPr>
          <p:cNvPr id="405" name="Google Shape;405;p49"/>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VERIFICANDO VERSIÓN DE GIT</a:t>
            </a:r>
            <a:endParaRPr b="0" i="1" sz="3600" u="none" cap="none" strike="noStrike">
              <a:solidFill>
                <a:srgbClr val="000000"/>
              </a:solidFill>
              <a:latin typeface="Anton"/>
              <a:ea typeface="Anton"/>
              <a:cs typeface="Anton"/>
              <a:sym typeface="Anton"/>
            </a:endParaRPr>
          </a:p>
        </p:txBody>
      </p:sp>
      <p:pic>
        <p:nvPicPr>
          <p:cNvPr id="406" name="Google Shape;406;p49"/>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id="411" name="Google Shape;411;p5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12" name="Google Shape;412;p50"/>
          <p:cNvSpPr txBox="1"/>
          <p:nvPr/>
        </p:nvSpPr>
        <p:spPr>
          <a:xfrm>
            <a:off x="1023600" y="1530225"/>
            <a:ext cx="7096800" cy="2421900"/>
          </a:xfrm>
          <a:prstGeom prst="rect">
            <a:avLst/>
          </a:prstGeom>
          <a:solidFill>
            <a:srgbClr val="EF89D2"/>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300"/>
              <a:buFont typeface="Arial"/>
              <a:buNone/>
            </a:pPr>
            <a:r>
              <a:rPr b="1" i="0" lang="es" sz="2300" u="none" cap="none" strike="noStrike">
                <a:solidFill>
                  <a:srgbClr val="000000"/>
                </a:solidFill>
                <a:latin typeface="Helvetica Neue"/>
                <a:ea typeface="Helvetica Neue"/>
                <a:cs typeface="Helvetica Neue"/>
                <a:sym typeface="Helvetica Neue"/>
              </a:rPr>
              <a:t>Tu identidad</a:t>
            </a:r>
            <a:endParaRPr b="1" i="0" sz="2300" u="none" cap="none" strike="noStrike">
              <a:solidFill>
                <a:srgbClr val="000000"/>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800"/>
              <a:buFont typeface="Arial"/>
              <a:buNone/>
            </a:pPr>
            <a:r>
              <a:t/>
            </a:r>
            <a:endParaRPr b="0" i="0" sz="1800" u="sng"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Lo primero que deberías hacer cuando instalas Git es establecer tu nombre de usuario y dirección de correo electrónico. Esto es importante porque las confirmaciones de cambios (commits) en Git usan esta información, y es introducida de manera inmutable en los commits que envías.</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413" name="Google Shape;413;p50"/>
          <p:cNvSpPr txBox="1"/>
          <p:nvPr/>
        </p:nvSpPr>
        <p:spPr>
          <a:xfrm>
            <a:off x="1264200" y="234975"/>
            <a:ext cx="6615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CONFIGURANDO GIT POR PRIMERA VEZ</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cxnSp>
        <p:nvCxnSpPr>
          <p:cNvPr id="418" name="Google Shape;418;p51"/>
          <p:cNvCxnSpPr>
            <a:stCxn id="419" idx="6"/>
            <a:endCxn id="420" idx="2"/>
          </p:cNvCxnSpPr>
          <p:nvPr/>
        </p:nvCxnSpPr>
        <p:spPr>
          <a:xfrm>
            <a:off x="1841480" y="2469625"/>
            <a:ext cx="5595900" cy="45900"/>
          </a:xfrm>
          <a:prstGeom prst="straightConnector1">
            <a:avLst/>
          </a:prstGeom>
          <a:noFill/>
          <a:ln cap="flat" cmpd="sng" w="28575">
            <a:solidFill>
              <a:srgbClr val="EF89D2"/>
            </a:solidFill>
            <a:prstDash val="solid"/>
            <a:round/>
            <a:headEnd len="sm" w="sm" type="none"/>
            <a:tailEnd len="sm" w="sm" type="none"/>
          </a:ln>
        </p:spPr>
      </p:cxnSp>
      <p:sp>
        <p:nvSpPr>
          <p:cNvPr id="421" name="Google Shape;421;p51"/>
          <p:cNvSpPr/>
          <p:nvPr/>
        </p:nvSpPr>
        <p:spPr>
          <a:xfrm>
            <a:off x="4264955" y="2208600"/>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420" name="Google Shape;420;p51"/>
          <p:cNvSpPr/>
          <p:nvPr/>
        </p:nvSpPr>
        <p:spPr>
          <a:xfrm>
            <a:off x="7437309" y="2208600"/>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422" name="Google Shape;422;p51"/>
          <p:cNvSpPr txBox="1"/>
          <p:nvPr/>
        </p:nvSpPr>
        <p:spPr>
          <a:xfrm>
            <a:off x="228600" y="3084225"/>
            <a:ext cx="27552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highlight>
                  <a:schemeClr val="lt1"/>
                </a:highlight>
                <a:latin typeface="Helvetica Neue"/>
                <a:ea typeface="Helvetica Neue"/>
                <a:cs typeface="Helvetica Neue"/>
                <a:sym typeface="Helvetica Neue"/>
              </a:rPr>
              <a:t>Elige un nombre</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 de usuario que recuerdes fácil, y el email que en la próxima clase usarás en Github.</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423" name="Google Shape;423;p51"/>
          <p:cNvSpPr txBox="1"/>
          <p:nvPr/>
        </p:nvSpPr>
        <p:spPr>
          <a:xfrm>
            <a:off x="3479800" y="3089025"/>
            <a:ext cx="23907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highlight>
                  <a:schemeClr val="lt1"/>
                </a:highlight>
                <a:latin typeface="Helvetica Neue"/>
                <a:ea typeface="Helvetica Neue"/>
                <a:cs typeface="Helvetica Neue"/>
                <a:sym typeface="Helvetica Neue"/>
              </a:rPr>
              <a:t>Establece el nombre </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con el comando: git config --global user.name "Nombre Apellido".</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424" name="Google Shape;424;p51"/>
          <p:cNvSpPr txBox="1"/>
          <p:nvPr/>
        </p:nvSpPr>
        <p:spPr>
          <a:xfrm>
            <a:off x="6100200" y="2931825"/>
            <a:ext cx="27552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highlight>
                  <a:schemeClr val="lt1"/>
                </a:highlight>
                <a:latin typeface="Helvetica Neue"/>
                <a:ea typeface="Helvetica Neue"/>
                <a:cs typeface="Helvetica Neue"/>
                <a:sym typeface="Helvetica Neue"/>
              </a:rPr>
              <a:t>Establece el correo</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 a usar con el comando.  git config --global user.email johndoe@example.com</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425" name="Google Shape;425;p51"/>
          <p:cNvSpPr txBox="1"/>
          <p:nvPr/>
        </p:nvSpPr>
        <p:spPr>
          <a:xfrm>
            <a:off x="4403387" y="2235539"/>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2</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426" name="Google Shape;426;p51"/>
          <p:cNvSpPr txBox="1"/>
          <p:nvPr/>
        </p:nvSpPr>
        <p:spPr>
          <a:xfrm>
            <a:off x="7570057" y="2263295"/>
            <a:ext cx="270300" cy="31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3</a:t>
            </a:r>
            <a:endParaRPr b="0" i="0" sz="2400" u="none" cap="none" strike="noStrike">
              <a:solidFill>
                <a:srgbClr val="000000"/>
              </a:solidFill>
              <a:latin typeface="Helvetica Neue Light"/>
              <a:ea typeface="Helvetica Neue Light"/>
              <a:cs typeface="Helvetica Neue Light"/>
              <a:sym typeface="Helvetica Neue Light"/>
            </a:endParaRPr>
          </a:p>
        </p:txBody>
      </p:sp>
      <p:pic>
        <p:nvPicPr>
          <p:cNvPr id="427" name="Google Shape;427;p5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28" name="Google Shape;428;p51"/>
          <p:cNvSpPr txBox="1"/>
          <p:nvPr/>
        </p:nvSpPr>
        <p:spPr>
          <a:xfrm>
            <a:off x="1311600" y="549575"/>
            <a:ext cx="6520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chemeClr val="dk1"/>
                </a:solidFill>
                <a:latin typeface="Anton"/>
                <a:ea typeface="Anton"/>
                <a:cs typeface="Anton"/>
                <a:sym typeface="Anton"/>
              </a:rPr>
              <a:t>CONFIGURANDO GIT POR PRIMERA VEZ</a:t>
            </a:r>
            <a:endParaRPr b="0" i="1" sz="3600" u="none" cap="none" strike="noStrike">
              <a:solidFill>
                <a:schemeClr val="dk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chemeClr val="dk1"/>
              </a:solidFill>
              <a:latin typeface="Anton"/>
              <a:ea typeface="Anton"/>
              <a:cs typeface="Anton"/>
              <a:sym typeface="Anton"/>
            </a:endParaRPr>
          </a:p>
        </p:txBody>
      </p:sp>
      <p:sp>
        <p:nvSpPr>
          <p:cNvPr id="419" name="Google Shape;419;p51"/>
          <p:cNvSpPr/>
          <p:nvPr/>
        </p:nvSpPr>
        <p:spPr>
          <a:xfrm>
            <a:off x="1227380" y="2162575"/>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429" name="Google Shape;429;p51"/>
          <p:cNvSpPr txBox="1"/>
          <p:nvPr/>
        </p:nvSpPr>
        <p:spPr>
          <a:xfrm>
            <a:off x="1379850" y="2187098"/>
            <a:ext cx="270300" cy="31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1</a:t>
            </a:r>
            <a:endParaRPr b="0" i="0" sz="24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id="434" name="Google Shape;434;p5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435" name="Google Shape;435;p52"/>
          <p:cNvGraphicFramePr/>
          <p:nvPr/>
        </p:nvGraphicFramePr>
        <p:xfrm>
          <a:off x="619225" y="2373025"/>
          <a:ext cx="3000000" cy="3000000"/>
        </p:xfrm>
        <a:graphic>
          <a:graphicData uri="http://schemas.openxmlformats.org/drawingml/2006/table">
            <a:tbl>
              <a:tblPr>
                <a:noFill/>
                <a:tableStyleId>{654D9750-047D-4248-950D-A6E3CB8C0ED8}</a:tableStyleId>
              </a:tblPr>
              <a:tblGrid>
                <a:gridCol w="7968450"/>
              </a:tblGrid>
              <a:tr h="1224275">
                <a:tc>
                  <a:txBody>
                    <a:bodyPr/>
                    <a:lstStyle/>
                    <a:p>
                      <a:pPr indent="0" lvl="0" marL="0" marR="0" rtl="0" algn="l">
                        <a:lnSpc>
                          <a:spcPct val="100000"/>
                        </a:lnSpc>
                        <a:spcBef>
                          <a:spcPts val="0"/>
                        </a:spcBef>
                        <a:spcAft>
                          <a:spcPts val="0"/>
                        </a:spcAft>
                        <a:buClr>
                          <a:schemeClr val="dk1"/>
                        </a:buClr>
                        <a:buSzPts val="1100"/>
                        <a:buFont typeface="Arial"/>
                        <a:buNone/>
                      </a:pPr>
                      <a:r>
                        <a:rPr lang="es" sz="1800" u="none" cap="none" strike="noStrike">
                          <a:solidFill>
                            <a:srgbClr val="999999"/>
                          </a:solidFill>
                          <a:highlight>
                            <a:schemeClr val="dk1"/>
                          </a:highlight>
                          <a:latin typeface="Didact Gothic"/>
                          <a:ea typeface="Didact Gothic"/>
                          <a:cs typeface="Didact Gothic"/>
                          <a:sym typeface="Didact Gothic"/>
                        </a:rPr>
                        <a:t>/* Paso 2*/</a:t>
                      </a:r>
                      <a:endParaRPr sz="1800" u="none" cap="none" strike="noStrike">
                        <a:solidFill>
                          <a:srgbClr val="00FF00"/>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00FF00"/>
                          </a:solidFill>
                          <a:highlight>
                            <a:srgbClr val="000000"/>
                          </a:highlight>
                          <a:latin typeface="Didact Gothic"/>
                          <a:ea typeface="Didact Gothic"/>
                          <a:cs typeface="Didact Gothic"/>
                          <a:sym typeface="Didact Gothic"/>
                        </a:rPr>
                        <a:t>john@MyShopSolutions</a:t>
                      </a:r>
                      <a:r>
                        <a:rPr lang="es" sz="1800" u="none" cap="none" strike="noStrike">
                          <a:solidFill>
                            <a:srgbClr val="FF00FF"/>
                          </a:solidFill>
                          <a:highlight>
                            <a:srgbClr val="000000"/>
                          </a:highlight>
                          <a:latin typeface="Didact Gothic"/>
                          <a:ea typeface="Didact Gothic"/>
                          <a:cs typeface="Didact Gothic"/>
                          <a:sym typeface="Didact Gothic"/>
                        </a:rPr>
                        <a:t>: ~$</a:t>
                      </a:r>
                      <a:r>
                        <a:rPr lang="es" sz="1800" u="none" cap="none" strike="noStrike">
                          <a:solidFill>
                            <a:srgbClr val="F3F3F3"/>
                          </a:solidFill>
                          <a:highlight>
                            <a:srgbClr val="000000"/>
                          </a:highlight>
                          <a:latin typeface="Didact Gothic"/>
                          <a:ea typeface="Didact Gothic"/>
                          <a:cs typeface="Didact Gothic"/>
                          <a:sym typeface="Didact Gothic"/>
                        </a:rPr>
                        <a:t> git config --global user.name "John Doe"</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800" u="none" cap="none" strike="noStrike">
                          <a:solidFill>
                            <a:srgbClr val="999999"/>
                          </a:solidFill>
                          <a:highlight>
                            <a:schemeClr val="dk1"/>
                          </a:highlight>
                          <a:latin typeface="Didact Gothic"/>
                          <a:ea typeface="Didact Gothic"/>
                          <a:cs typeface="Didact Gothic"/>
                          <a:sym typeface="Didact Gothic"/>
                        </a:rPr>
                        <a:t>/* Paso 3*/</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800" u="none" cap="none" strike="noStrike">
                          <a:solidFill>
                            <a:srgbClr val="00FF00"/>
                          </a:solidFill>
                          <a:highlight>
                            <a:schemeClr val="dk1"/>
                          </a:highlight>
                          <a:latin typeface="Didact Gothic"/>
                          <a:ea typeface="Didact Gothic"/>
                          <a:cs typeface="Didact Gothic"/>
                          <a:sym typeface="Didact Gothic"/>
                        </a:rPr>
                        <a:t>john@MyShopSolutions</a:t>
                      </a:r>
                      <a:r>
                        <a:rPr lang="es" sz="1800" u="none" cap="none" strike="noStrike">
                          <a:solidFill>
                            <a:srgbClr val="FF00FF"/>
                          </a:solidFill>
                          <a:highlight>
                            <a:schemeClr val="dk1"/>
                          </a:highlight>
                          <a:latin typeface="Didact Gothic"/>
                          <a:ea typeface="Didact Gothic"/>
                          <a:cs typeface="Didact Gothic"/>
                          <a:sym typeface="Didact Gothic"/>
                        </a:rPr>
                        <a:t>:</a:t>
                      </a:r>
                      <a:r>
                        <a:rPr b="1" lang="es" sz="1800" u="none" cap="none" strike="noStrike">
                          <a:solidFill>
                            <a:srgbClr val="FF00FF"/>
                          </a:solidFill>
                          <a:highlight>
                            <a:schemeClr val="dk1"/>
                          </a:highlight>
                          <a:latin typeface="Didact Gothic"/>
                          <a:ea typeface="Didact Gothic"/>
                          <a:cs typeface="Didact Gothic"/>
                          <a:sym typeface="Didact Gothic"/>
                        </a:rPr>
                        <a:t>~$</a:t>
                      </a:r>
                      <a:r>
                        <a:rPr lang="es" sz="1800" u="none" cap="none" strike="noStrike">
                          <a:solidFill>
                            <a:srgbClr val="F3F3F3"/>
                          </a:solidFill>
                          <a:highlight>
                            <a:srgbClr val="000000"/>
                          </a:highlight>
                          <a:latin typeface="Didact Gothic"/>
                          <a:ea typeface="Didact Gothic"/>
                          <a:cs typeface="Didact Gothic"/>
                          <a:sym typeface="Didact Gothic"/>
                        </a:rPr>
                        <a:t> git config --global user.email johndoe@example.com</a:t>
                      </a:r>
                      <a:endParaRPr sz="1800" u="none" cap="none" strike="noStrike">
                        <a:solidFill>
                          <a:srgbClr val="00FFFF"/>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436" name="Google Shape;436;p52"/>
          <p:cNvSpPr txBox="1"/>
          <p:nvPr/>
        </p:nvSpPr>
        <p:spPr>
          <a:xfrm>
            <a:off x="1264200" y="425650"/>
            <a:ext cx="6615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CONFIGURANDO GIT POR PRIMERA VEZ</a:t>
            </a:r>
            <a:endParaRPr b="0" i="1" sz="3600" u="none" cap="none" strike="noStrike">
              <a:solidFill>
                <a:srgbClr val="000000"/>
              </a:solidFill>
              <a:latin typeface="Anton"/>
              <a:ea typeface="Anton"/>
              <a:cs typeface="Anton"/>
              <a:sym typeface="Anton"/>
            </a:endParaRPr>
          </a:p>
        </p:txBody>
      </p:sp>
      <p:pic>
        <p:nvPicPr>
          <p:cNvPr id="437" name="Google Shape;437;p52"/>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pic>
        <p:nvPicPr>
          <p:cNvPr id="442" name="Google Shape;442;p5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443" name="Google Shape;443;p53"/>
          <p:cNvGraphicFramePr/>
          <p:nvPr/>
        </p:nvGraphicFramePr>
        <p:xfrm>
          <a:off x="1654825" y="2157525"/>
          <a:ext cx="3000000" cy="3000000"/>
        </p:xfrm>
        <a:graphic>
          <a:graphicData uri="http://schemas.openxmlformats.org/drawingml/2006/table">
            <a:tbl>
              <a:tblPr>
                <a:noFill/>
                <a:tableStyleId>{654D9750-047D-4248-950D-A6E3CB8C0ED8}</a:tableStyleId>
              </a:tblPr>
              <a:tblGrid>
                <a:gridCol w="5731200"/>
              </a:tblGrid>
              <a:tr h="12700">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00FF00"/>
                          </a:solidFill>
                          <a:highlight>
                            <a:srgbClr val="000000"/>
                          </a:highlight>
                          <a:latin typeface="Helvetica Neue"/>
                          <a:ea typeface="Helvetica Neue"/>
                          <a:cs typeface="Helvetica Neue"/>
                          <a:sym typeface="Helvetica Neue"/>
                        </a:rPr>
                        <a:t>john@MyShopSolutions</a:t>
                      </a:r>
                      <a:r>
                        <a:rPr lang="es" sz="1800" u="none" cap="none" strike="noStrike">
                          <a:solidFill>
                            <a:srgbClr val="FF00FF"/>
                          </a:solidFill>
                          <a:highlight>
                            <a:srgbClr val="000000"/>
                          </a:highlight>
                          <a:latin typeface="Helvetica Neue"/>
                          <a:ea typeface="Helvetica Neue"/>
                          <a:cs typeface="Helvetica Neue"/>
                          <a:sym typeface="Helvetica Neue"/>
                        </a:rPr>
                        <a:t>: ~$ </a:t>
                      </a:r>
                      <a:r>
                        <a:rPr lang="es" sz="1800" u="none" cap="none" strike="noStrike">
                          <a:solidFill>
                            <a:srgbClr val="F3F3F3"/>
                          </a:solidFill>
                          <a:highlight>
                            <a:srgbClr val="000000"/>
                          </a:highlight>
                          <a:latin typeface="Helvetica Neue"/>
                          <a:ea typeface="Helvetica Neue"/>
                          <a:cs typeface="Helvetica Neue"/>
                          <a:sym typeface="Helvetica Neue"/>
                        </a:rPr>
                        <a:t>git config --list</a:t>
                      </a:r>
                      <a:endParaRPr sz="18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666666"/>
                          </a:solidFill>
                          <a:highlight>
                            <a:srgbClr val="000000"/>
                          </a:highlight>
                          <a:latin typeface="Helvetica Neue"/>
                          <a:ea typeface="Helvetica Neue"/>
                          <a:cs typeface="Helvetica Neue"/>
                          <a:sym typeface="Helvetica Neue"/>
                        </a:rPr>
                        <a:t>/* Se puede ver el usuario, el email y otros parámetros que dependerán de cada sistema operativo */</a:t>
                      </a:r>
                      <a:endParaRPr sz="1800" u="none" cap="none" strike="noStrike">
                        <a:solidFill>
                          <a:srgbClr val="666666"/>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a:ea typeface="Helvetica Neue"/>
                          <a:cs typeface="Helvetica Neue"/>
                          <a:sym typeface="Helvetica Neue"/>
                        </a:rPr>
                        <a:t>user.name=John Doe</a:t>
                      </a:r>
                      <a:endParaRPr sz="18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a:ea typeface="Helvetica Neue"/>
                          <a:cs typeface="Helvetica Neue"/>
                          <a:sym typeface="Helvetica Neue"/>
                        </a:rPr>
                        <a:t>user.email=johndoe@example.com</a:t>
                      </a:r>
                      <a:endParaRPr sz="18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a:ea typeface="Helvetica Neue"/>
                          <a:cs typeface="Helvetica Neue"/>
                          <a:sym typeface="Helvetica Neue"/>
                        </a:rPr>
                        <a:t>color.status=auto</a:t>
                      </a:r>
                      <a:endParaRPr sz="18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a:ea typeface="Helvetica Neue"/>
                          <a:cs typeface="Helvetica Neue"/>
                          <a:sym typeface="Helvetica Neue"/>
                        </a:rPr>
                        <a:t>color.branch=auto</a:t>
                      </a:r>
                      <a:endParaRPr sz="18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a:ea typeface="Helvetica Neue"/>
                          <a:cs typeface="Helvetica Neue"/>
                          <a:sym typeface="Helvetica Neue"/>
                        </a:rPr>
                        <a:t>color.interactive=auto</a:t>
                      </a:r>
                      <a:endParaRPr sz="18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a:ea typeface="Helvetica Neue"/>
                          <a:cs typeface="Helvetica Neue"/>
                          <a:sym typeface="Helvetica Neue"/>
                        </a:rPr>
                        <a:t>color.diff=auto</a:t>
                      </a:r>
                      <a:endParaRPr sz="1800" u="none" cap="none" strike="noStrike">
                        <a:solidFill>
                          <a:srgbClr val="F3F3F3"/>
                        </a:solidFill>
                        <a:highlight>
                          <a:srgbClr val="000000"/>
                        </a:highlight>
                        <a:latin typeface="Helvetica Neue"/>
                        <a:ea typeface="Helvetica Neue"/>
                        <a:cs typeface="Helvetica Neue"/>
                        <a:sym typeface="Helvetica Neue"/>
                      </a:endParaRPr>
                    </a:p>
                  </a:txBody>
                  <a:tcPr marT="63500" marB="63500" marR="63500" marL="63500">
                    <a:solidFill>
                      <a:srgbClr val="000000"/>
                    </a:solidFill>
                  </a:tcPr>
                </a:tc>
              </a:tr>
            </a:tbl>
          </a:graphicData>
        </a:graphic>
      </p:graphicFrame>
      <p:sp>
        <p:nvSpPr>
          <p:cNvPr id="444" name="Google Shape;444;p53"/>
          <p:cNvSpPr txBox="1"/>
          <p:nvPr/>
        </p:nvSpPr>
        <p:spPr>
          <a:xfrm>
            <a:off x="464400" y="1165900"/>
            <a:ext cx="8215200" cy="618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Vamos a comprobar si guardamos bien el usuario usando el comando: </a:t>
            </a:r>
            <a:r>
              <a:rPr b="1" i="1" lang="es" sz="1800" u="none" cap="none" strike="noStrike">
                <a:solidFill>
                  <a:srgbClr val="000000"/>
                </a:solidFill>
                <a:latin typeface="Helvetica Neue"/>
                <a:ea typeface="Helvetica Neue"/>
                <a:cs typeface="Helvetica Neue"/>
                <a:sym typeface="Helvetica Neue"/>
              </a:rPr>
              <a:t>git config --list</a:t>
            </a:r>
            <a:endParaRPr b="1" i="1" sz="1800" u="none" cap="none" strike="noStrike">
              <a:solidFill>
                <a:srgbClr val="000000"/>
              </a:solidFill>
              <a:latin typeface="Helvetica Neue"/>
              <a:ea typeface="Helvetica Neue"/>
              <a:cs typeface="Helvetica Neue"/>
              <a:sym typeface="Helvetica Neue"/>
            </a:endParaRPr>
          </a:p>
        </p:txBody>
      </p:sp>
      <p:sp>
        <p:nvSpPr>
          <p:cNvPr id="445" name="Google Shape;445;p53"/>
          <p:cNvSpPr txBox="1"/>
          <p:nvPr/>
        </p:nvSpPr>
        <p:spPr>
          <a:xfrm>
            <a:off x="1264200" y="289075"/>
            <a:ext cx="6615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COMPROBANDO TU CONFIGURACIÓN</a:t>
            </a:r>
            <a:endParaRPr b="0" i="1" sz="3600" u="none" cap="none" strike="noStrike">
              <a:solidFill>
                <a:srgbClr val="000000"/>
              </a:solidFill>
              <a:latin typeface="Anton"/>
              <a:ea typeface="Anton"/>
              <a:cs typeface="Anton"/>
              <a:sym typeface="Anton"/>
            </a:endParaRPr>
          </a:p>
        </p:txBody>
      </p:sp>
      <p:pic>
        <p:nvPicPr>
          <p:cNvPr id="446" name="Google Shape;446;p53"/>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nvSpPr>
        <p:spPr>
          <a:xfrm>
            <a:off x="479700" y="1053900"/>
            <a:ext cx="40923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i="0" lang="es" sz="1300" u="none" cap="none" strike="noStrike">
                <a:solidFill>
                  <a:schemeClr val="dk1"/>
                </a:solidFill>
                <a:highlight>
                  <a:srgbClr val="A6FFCA"/>
                </a:highlight>
                <a:latin typeface="Helvetica Neue"/>
                <a:ea typeface="Helvetica Neue"/>
                <a:cs typeface="Helvetica Neue"/>
                <a:sym typeface="Helvetica Neue"/>
              </a:rPr>
              <a:t>Servidor:</a:t>
            </a:r>
            <a:r>
              <a:rPr b="0" i="0" lang="es" sz="1300" u="none" cap="none" strike="noStrike">
                <a:solidFill>
                  <a:schemeClr val="dk1"/>
                </a:solidFill>
                <a:highlight>
                  <a:srgbClr val="A6FFCA"/>
                </a:highlight>
                <a:latin typeface="Helvetica Neue Light"/>
                <a:ea typeface="Helvetica Neue Light"/>
                <a:cs typeface="Helvetica Neue Light"/>
                <a:sym typeface="Helvetica Neue Light"/>
              </a:rPr>
              <a:t> </a:t>
            </a:r>
            <a:r>
              <a:rPr b="0" i="0" lang="es" sz="1300" u="none" cap="none" strike="noStrike">
                <a:solidFill>
                  <a:schemeClr val="dk1"/>
                </a:solidFill>
                <a:latin typeface="Helvetica Neue Light"/>
                <a:ea typeface="Helvetica Neue Light"/>
                <a:cs typeface="Helvetica Neue Light"/>
                <a:sym typeface="Helvetica Neue Light"/>
              </a:rPr>
              <a:t>cuando hablamos de servidores, nos referimos al ordenador que pone recursos a disposición a través de una red, o al programa que funciona en dicho ordenador. </a:t>
            </a:r>
            <a:endParaRPr b="0" i="0" sz="13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0" i="0" lang="es" sz="1300" u="none" cap="none" strike="noStrike">
                <a:solidFill>
                  <a:schemeClr val="dk1"/>
                </a:solidFill>
                <a:latin typeface="Helvetica Neue Light"/>
                <a:ea typeface="Helvetica Neue Light"/>
                <a:cs typeface="Helvetica Neue Light"/>
                <a:sym typeface="Helvetica Neue Light"/>
              </a:rPr>
              <a:t>En consecuencia, aparecen dos definiciones de servidor: hardware y software.</a:t>
            </a:r>
            <a:endParaRPr b="0" i="0" sz="13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sz="1300">
              <a:solidFill>
                <a:schemeClr val="dk1"/>
              </a:solidFill>
              <a:highlight>
                <a:srgbClr val="A6FFCA"/>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rPr b="1" i="0" lang="es" sz="1300" u="none" cap="none" strike="noStrike">
                <a:solidFill>
                  <a:schemeClr val="dk1"/>
                </a:solidFill>
                <a:highlight>
                  <a:srgbClr val="A6FFCA"/>
                </a:highlight>
                <a:latin typeface="Helvetica Neue"/>
                <a:ea typeface="Helvetica Neue"/>
                <a:cs typeface="Helvetica Neue"/>
                <a:sym typeface="Helvetica Neue"/>
              </a:rPr>
              <a:t>Servidor hardware: </a:t>
            </a:r>
            <a:r>
              <a:rPr b="0" i="0" lang="es" sz="1300" u="none" cap="none" strike="noStrike">
                <a:solidFill>
                  <a:schemeClr val="dk1"/>
                </a:solidFill>
                <a:latin typeface="Helvetica Neue Light"/>
                <a:ea typeface="Helvetica Neue Light"/>
                <a:cs typeface="Helvetica Neue Light"/>
                <a:sym typeface="Helvetica Neue Light"/>
              </a:rPr>
              <a:t>es una máquina física integrada en una red informática en la que, además del sistema operativo, funcionan uno o varios servidores basados en software. </a:t>
            </a:r>
            <a:endParaRPr b="0" i="0" sz="13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sz="1300">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rPr b="1" i="0" lang="es" sz="1300" u="none" cap="none" strike="noStrike">
                <a:solidFill>
                  <a:schemeClr val="dk1"/>
                </a:solidFill>
                <a:highlight>
                  <a:srgbClr val="A6FFCA"/>
                </a:highlight>
                <a:latin typeface="Helvetica Neue"/>
                <a:ea typeface="Helvetica Neue"/>
                <a:cs typeface="Helvetica Neue"/>
                <a:sym typeface="Helvetica Neue"/>
              </a:rPr>
              <a:t>Servidor software: </a:t>
            </a:r>
            <a:r>
              <a:rPr b="0" i="0" lang="es" sz="1300" u="none" cap="none" strike="noStrike">
                <a:solidFill>
                  <a:schemeClr val="dk1"/>
                </a:solidFill>
                <a:latin typeface="Helvetica Neue Light"/>
                <a:ea typeface="Helvetica Neue Light"/>
                <a:cs typeface="Helvetica Neue Light"/>
                <a:sym typeface="Helvetica Neue Light"/>
              </a:rPr>
              <a:t>es un programa que ofrece un servicio especial que otros programas, denominados clientes (“clients”), pueden usar a nivel local o a través de una red. El tipo de servicio depende del tipo de software del servidor.</a:t>
            </a:r>
            <a:r>
              <a:rPr b="0" i="0" lang="es" sz="1400" u="none" cap="none" strike="noStrike">
                <a:solidFill>
                  <a:schemeClr val="dk1"/>
                </a:solidFill>
                <a:latin typeface="Helvetica Neue Light"/>
                <a:ea typeface="Helvetica Neue Light"/>
                <a:cs typeface="Helvetica Neue Light"/>
                <a:sym typeface="Helvetica Neue Light"/>
              </a:rPr>
              <a:t>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p:txBody>
      </p:sp>
      <p:sp>
        <p:nvSpPr>
          <p:cNvPr id="86" name="Google Shape;86;p18"/>
          <p:cNvSpPr txBox="1"/>
          <p:nvPr/>
        </p:nvSpPr>
        <p:spPr>
          <a:xfrm>
            <a:off x="214337" y="64800"/>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1" lang="es" sz="4500" u="none" cap="none" strike="noStrike">
                <a:solidFill>
                  <a:srgbClr val="000000"/>
                </a:solidFill>
                <a:latin typeface="Anton"/>
                <a:ea typeface="Anton"/>
                <a:cs typeface="Anton"/>
                <a:sym typeface="Anton"/>
              </a:rPr>
              <a:t>GLOSARIO</a:t>
            </a:r>
            <a:r>
              <a:rPr i="1" lang="es" sz="4500">
                <a:latin typeface="Anton"/>
                <a:ea typeface="Anton"/>
                <a:cs typeface="Anton"/>
                <a:sym typeface="Anton"/>
              </a:rPr>
              <a:t>:</a:t>
            </a:r>
            <a:endParaRPr b="0" i="1" sz="2000" u="none" cap="none" strike="noStrike">
              <a:solidFill>
                <a:srgbClr val="000000"/>
              </a:solidFill>
              <a:latin typeface="Anton"/>
              <a:ea typeface="Anton"/>
              <a:cs typeface="Anton"/>
              <a:sym typeface="Anton"/>
            </a:endParaRPr>
          </a:p>
        </p:txBody>
      </p:sp>
      <p:pic>
        <p:nvPicPr>
          <p:cNvPr id="87" name="Google Shape;87;p1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8" name="Google Shape;88;p18"/>
          <p:cNvSpPr txBox="1"/>
          <p:nvPr/>
        </p:nvSpPr>
        <p:spPr>
          <a:xfrm>
            <a:off x="4692275" y="1009175"/>
            <a:ext cx="42663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i="0" lang="es" sz="1300" u="none" cap="none" strike="noStrike">
                <a:solidFill>
                  <a:schemeClr val="dk1"/>
                </a:solidFill>
                <a:highlight>
                  <a:srgbClr val="A6FFCA"/>
                </a:highlight>
                <a:latin typeface="Helvetica Neue"/>
                <a:ea typeface="Helvetica Neue"/>
                <a:cs typeface="Helvetica Neue"/>
                <a:sym typeface="Helvetica Neue"/>
              </a:rPr>
              <a:t>Seguridad</a:t>
            </a:r>
            <a:r>
              <a:rPr b="1" i="0" lang="es" sz="1300" u="none" cap="none" strike="noStrike">
                <a:solidFill>
                  <a:schemeClr val="dk1"/>
                </a:solidFill>
                <a:latin typeface="Helvetica Neue"/>
                <a:ea typeface="Helvetica Neue"/>
                <a:cs typeface="Helvetica Neue"/>
                <a:sym typeface="Helvetica Neue"/>
              </a:rPr>
              <a:t>:</a:t>
            </a:r>
            <a:r>
              <a:rPr b="0" i="0" lang="es" sz="1300" u="none" cap="none" strike="noStrike">
                <a:solidFill>
                  <a:schemeClr val="dk1"/>
                </a:solidFill>
                <a:latin typeface="Helvetica Neue Light"/>
                <a:ea typeface="Helvetica Neue Light"/>
                <a:cs typeface="Helvetica Neue Light"/>
                <a:sym typeface="Helvetica Neue Light"/>
              </a:rPr>
              <a:t> es la acción o práctica de proteger sitios web del acceso, uso, modificación, destrucción o interrupción no autorizados. </a:t>
            </a:r>
            <a:endParaRPr b="0" i="0" sz="13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300"/>
              <a:buFont typeface="Arial"/>
              <a:buNone/>
            </a:pPr>
            <a:r>
              <a:t/>
            </a:r>
            <a:endParaRPr b="1" i="0" sz="13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300"/>
              <a:buFont typeface="Arial"/>
              <a:buNone/>
            </a:pPr>
            <a:r>
              <a:rPr b="1" i="0" lang="es" sz="1300" u="none" cap="none" strike="noStrike">
                <a:solidFill>
                  <a:schemeClr val="dk1"/>
                </a:solidFill>
                <a:highlight>
                  <a:srgbClr val="A6FFCA"/>
                </a:highlight>
                <a:latin typeface="Helvetica Neue"/>
                <a:ea typeface="Helvetica Neue"/>
                <a:cs typeface="Helvetica Neue"/>
                <a:sym typeface="Helvetica Neue"/>
              </a:rPr>
              <a:t>SVG</a:t>
            </a:r>
            <a:r>
              <a:rPr b="1" i="0" lang="es" sz="1300" u="none" cap="none" strike="noStrike">
                <a:solidFill>
                  <a:schemeClr val="dk1"/>
                </a:solidFill>
                <a:latin typeface="Helvetica Neue"/>
                <a:ea typeface="Helvetica Neue"/>
                <a:cs typeface="Helvetica Neue"/>
                <a:sym typeface="Helvetica Neue"/>
              </a:rPr>
              <a:t>: </a:t>
            </a:r>
            <a:r>
              <a:rPr b="0" i="0" lang="es" sz="1300" u="none" cap="none" strike="noStrike">
                <a:solidFill>
                  <a:schemeClr val="dk1"/>
                </a:solidFill>
                <a:latin typeface="Helvetica Neue Light"/>
                <a:ea typeface="Helvetica Neue Light"/>
                <a:cs typeface="Helvetica Neue Light"/>
                <a:sym typeface="Helvetica Neue Light"/>
              </a:rPr>
              <a:t>es una imagen vectorial en formato XML, que funciona muy bien para los logotipos, iconos, texto e imágenes sencillas.</a:t>
            </a:r>
            <a:endParaRPr b="0" i="0" sz="13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1" i="0" lang="es" sz="1400" u="none" cap="none" strike="noStrike">
                <a:solidFill>
                  <a:schemeClr val="dk1"/>
                </a:solidFill>
                <a:highlight>
                  <a:srgbClr val="A6FFCA"/>
                </a:highlight>
                <a:latin typeface="Helvetica Neue"/>
                <a:ea typeface="Helvetica Neue"/>
                <a:cs typeface="Helvetica Neue"/>
                <a:sym typeface="Helvetica Neue"/>
              </a:rPr>
              <a:t>SEO</a:t>
            </a:r>
            <a:r>
              <a:rPr b="1" i="0" lang="es" sz="1400" u="none" cap="none" strike="noStrike">
                <a:solidFill>
                  <a:schemeClr val="dk1"/>
                </a:solidFill>
                <a:latin typeface="Helvetica Neue"/>
                <a:ea typeface="Helvetica Neue"/>
                <a:cs typeface="Helvetica Neue"/>
                <a:sym typeface="Helvetica Neue"/>
              </a:rPr>
              <a:t>: </a:t>
            </a:r>
            <a:r>
              <a:rPr b="0" i="0" lang="es" sz="1400" u="none" cap="none" strike="noStrike">
                <a:solidFill>
                  <a:schemeClr val="dk1"/>
                </a:solidFill>
                <a:latin typeface="Helvetica Neue Light"/>
                <a:ea typeface="Helvetica Neue Light"/>
                <a:cs typeface="Helvetica Neue Light"/>
                <a:sym typeface="Helvetica Neue Light"/>
              </a:rPr>
              <a:t>significa “Search Engine Optimization”, es decir, Optimización de Motores de Búsqueda. El objetivo general del SEO es mejorar la posición de un sitio web, en los motores de búsqueda.</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p:txBody>
      </p:sp>
      <p:sp>
        <p:nvSpPr>
          <p:cNvPr id="89" name="Google Shape;89;p18"/>
          <p:cNvSpPr txBox="1"/>
          <p:nvPr/>
        </p:nvSpPr>
        <p:spPr>
          <a:xfrm>
            <a:off x="214325" y="642925"/>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s" sz="2000">
                <a:solidFill>
                  <a:schemeClr val="dk1"/>
                </a:solidFill>
                <a:latin typeface="Anton"/>
                <a:ea typeface="Anton"/>
                <a:cs typeface="Anton"/>
                <a:sym typeface="Anton"/>
              </a:rPr>
              <a:t>Clase 8</a:t>
            </a:r>
            <a:endParaRPr i="1" sz="2000">
              <a:solidFill>
                <a:schemeClr val="dk1"/>
              </a:solidFill>
              <a:latin typeface="Anton"/>
              <a:ea typeface="Anton"/>
              <a:cs typeface="Anton"/>
              <a:sym typeface="Anto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pic>
        <p:nvPicPr>
          <p:cNvPr id="451" name="Google Shape;451;p5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452" name="Google Shape;452;p54"/>
          <p:cNvGraphicFramePr/>
          <p:nvPr/>
        </p:nvGraphicFramePr>
        <p:xfrm>
          <a:off x="1560850" y="2693175"/>
          <a:ext cx="3000000" cy="3000000"/>
        </p:xfrm>
        <a:graphic>
          <a:graphicData uri="http://schemas.openxmlformats.org/drawingml/2006/table">
            <a:tbl>
              <a:tblPr>
                <a:noFill/>
                <a:tableStyleId>{654D9750-047D-4248-950D-A6E3CB8C0ED8}</a:tableStyleId>
              </a:tblPr>
              <a:tblGrid>
                <a:gridCol w="5731200"/>
              </a:tblGrid>
              <a:tr h="12700">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00FF00"/>
                          </a:solidFill>
                          <a:highlight>
                            <a:srgbClr val="000000"/>
                          </a:highlight>
                          <a:latin typeface="Didact Gothic"/>
                          <a:ea typeface="Didact Gothic"/>
                          <a:cs typeface="Didact Gothic"/>
                          <a:sym typeface="Didact Gothic"/>
                        </a:rPr>
                        <a:t>john@MyShopSolutions: ~</a:t>
                      </a:r>
                      <a:r>
                        <a:rPr lang="es" sz="1800" u="none" cap="none" strike="noStrike">
                          <a:solidFill>
                            <a:srgbClr val="F3F3F3"/>
                          </a:solidFill>
                          <a:highlight>
                            <a:srgbClr val="000000"/>
                          </a:highlight>
                          <a:latin typeface="Didact Gothic"/>
                          <a:ea typeface="Didact Gothic"/>
                          <a:cs typeface="Didact Gothic"/>
                          <a:sym typeface="Didact Gothic"/>
                        </a:rPr>
                        <a:t>$ git config user.name</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Didact Gothic"/>
                          <a:ea typeface="Didact Gothic"/>
                          <a:cs typeface="Didact Gothic"/>
                          <a:sym typeface="Didact Gothic"/>
                        </a:rPr>
                        <a:t>John Doe</a:t>
                      </a:r>
                      <a:endParaRPr sz="1800" u="none" cap="none" strike="noStrike">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453" name="Google Shape;453;p54"/>
          <p:cNvSpPr txBox="1"/>
          <p:nvPr/>
        </p:nvSpPr>
        <p:spPr>
          <a:xfrm>
            <a:off x="624975" y="1056750"/>
            <a:ext cx="7460100" cy="909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Puedes también comprobar qué valor tiene la clave nombre en Git ejecutando: </a:t>
            </a:r>
            <a:r>
              <a:rPr b="1" i="1" lang="es" sz="1800" u="none" cap="none" strike="noStrike">
                <a:solidFill>
                  <a:srgbClr val="000000"/>
                </a:solidFill>
                <a:latin typeface="Helvetica Neue"/>
                <a:ea typeface="Helvetica Neue"/>
                <a:cs typeface="Helvetica Neue"/>
                <a:sym typeface="Helvetica Neue"/>
              </a:rPr>
              <a:t>git config user.name</a:t>
            </a:r>
            <a:endParaRPr b="1" i="1" sz="1800" u="none" cap="none" strike="noStrike">
              <a:solidFill>
                <a:srgbClr val="000000"/>
              </a:solidFill>
              <a:latin typeface="Helvetica Neue"/>
              <a:ea typeface="Helvetica Neue"/>
              <a:cs typeface="Helvetica Neue"/>
              <a:sym typeface="Helvetica Neue"/>
            </a:endParaRPr>
          </a:p>
        </p:txBody>
      </p:sp>
      <p:sp>
        <p:nvSpPr>
          <p:cNvPr id="454" name="Google Shape;454;p54"/>
          <p:cNvSpPr txBox="1"/>
          <p:nvPr/>
        </p:nvSpPr>
        <p:spPr>
          <a:xfrm>
            <a:off x="645150" y="3715913"/>
            <a:ext cx="7853700" cy="909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700"/>
              <a:buFont typeface="Arial"/>
              <a:buNone/>
            </a:pPr>
            <a:r>
              <a:rPr b="0" i="0" lang="es" sz="1700" u="none" cap="none" strike="noStrike">
                <a:solidFill>
                  <a:srgbClr val="000000"/>
                </a:solidFill>
                <a:latin typeface="Helvetica Neue Light"/>
                <a:ea typeface="Helvetica Neue Light"/>
                <a:cs typeface="Helvetica Neue Light"/>
                <a:sym typeface="Helvetica Neue Light"/>
              </a:rPr>
              <a:t>Puedes consultar de la misma manera </a:t>
            </a:r>
            <a:r>
              <a:rPr b="1" i="1" lang="es" sz="1700" u="none" cap="none" strike="noStrike">
                <a:solidFill>
                  <a:srgbClr val="000000"/>
                </a:solidFill>
                <a:latin typeface="Helvetica Neue"/>
                <a:ea typeface="Helvetica Neue"/>
                <a:cs typeface="Helvetica Neue"/>
                <a:sym typeface="Helvetica Neue"/>
              </a:rPr>
              <a:t>user.email</a:t>
            </a:r>
            <a:endParaRPr b="1" i="1" sz="1700" u="none" cap="none" strike="noStrike">
              <a:solidFill>
                <a:srgbClr val="000000"/>
              </a:solidFill>
              <a:latin typeface="Helvetica Neue"/>
              <a:ea typeface="Helvetica Neue"/>
              <a:cs typeface="Helvetica Neue"/>
              <a:sym typeface="Helvetica Neue"/>
            </a:endParaRPr>
          </a:p>
        </p:txBody>
      </p:sp>
      <p:sp>
        <p:nvSpPr>
          <p:cNvPr id="455" name="Google Shape;455;p54"/>
          <p:cNvSpPr txBox="1"/>
          <p:nvPr/>
        </p:nvSpPr>
        <p:spPr>
          <a:xfrm>
            <a:off x="1047225" y="253525"/>
            <a:ext cx="6615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COMPROBANDO TU CONFIGURACIÓN</a:t>
            </a:r>
            <a:endParaRPr b="0" i="1" sz="3600" u="none" cap="none" strike="noStrike">
              <a:solidFill>
                <a:srgbClr val="000000"/>
              </a:solidFill>
              <a:latin typeface="Anton"/>
              <a:ea typeface="Anton"/>
              <a:cs typeface="Anton"/>
              <a:sym typeface="Anton"/>
            </a:endParaRPr>
          </a:p>
        </p:txBody>
      </p:sp>
      <p:pic>
        <p:nvPicPr>
          <p:cNvPr id="456" name="Google Shape;456;p54"/>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pic>
        <p:nvPicPr>
          <p:cNvPr id="461" name="Google Shape;461;p5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462" name="Google Shape;462;p55"/>
          <p:cNvGraphicFramePr/>
          <p:nvPr/>
        </p:nvGraphicFramePr>
        <p:xfrm>
          <a:off x="1857975" y="2450525"/>
          <a:ext cx="3000000" cy="3000000"/>
        </p:xfrm>
        <a:graphic>
          <a:graphicData uri="http://schemas.openxmlformats.org/drawingml/2006/table">
            <a:tbl>
              <a:tblPr>
                <a:noFill/>
                <a:tableStyleId>{654D9750-047D-4248-950D-A6E3CB8C0ED8}</a:tableStyleId>
              </a:tblPr>
              <a:tblGrid>
                <a:gridCol w="5731200"/>
              </a:tblGrid>
              <a:tr h="12700">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666666"/>
                          </a:solidFill>
                          <a:highlight>
                            <a:srgbClr val="000000"/>
                          </a:highlight>
                          <a:latin typeface="Didact Gothic"/>
                          <a:ea typeface="Didact Gothic"/>
                          <a:cs typeface="Didact Gothic"/>
                          <a:sym typeface="Didact Gothic"/>
                        </a:rPr>
                        <a:t>/*Los tres comandos que disparan la ayuda de Git*/</a:t>
                      </a:r>
                      <a:endParaRPr sz="1800" u="none" cap="none" strike="noStrike">
                        <a:solidFill>
                          <a:srgbClr val="666666"/>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00FF00"/>
                          </a:solidFill>
                          <a:highlight>
                            <a:srgbClr val="000000"/>
                          </a:highlight>
                          <a:latin typeface="Didact Gothic"/>
                          <a:ea typeface="Didact Gothic"/>
                          <a:cs typeface="Didact Gothic"/>
                          <a:sym typeface="Didact Gothic"/>
                        </a:rPr>
                        <a:t>john@MyShopSolutions</a:t>
                      </a:r>
                      <a:r>
                        <a:rPr lang="es" sz="1800" u="none" cap="none" strike="noStrike">
                          <a:solidFill>
                            <a:srgbClr val="FF00FF"/>
                          </a:solidFill>
                          <a:highlight>
                            <a:srgbClr val="000000"/>
                          </a:highlight>
                          <a:latin typeface="Didact Gothic"/>
                          <a:ea typeface="Didact Gothic"/>
                          <a:cs typeface="Didact Gothic"/>
                          <a:sym typeface="Didact Gothic"/>
                        </a:rPr>
                        <a:t>: ~</a:t>
                      </a:r>
                      <a:r>
                        <a:rPr lang="es" sz="1800" u="none" cap="none" strike="noStrike">
                          <a:solidFill>
                            <a:srgbClr val="F3F3F3"/>
                          </a:solidFill>
                          <a:highlight>
                            <a:srgbClr val="000000"/>
                          </a:highlight>
                          <a:latin typeface="Didact Gothic"/>
                          <a:ea typeface="Didact Gothic"/>
                          <a:cs typeface="Didact Gothic"/>
                          <a:sym typeface="Didact Gothic"/>
                        </a:rPr>
                        <a:t>$ git help config </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00FF00"/>
                          </a:solidFill>
                          <a:highlight>
                            <a:schemeClr val="dk1"/>
                          </a:highlight>
                          <a:latin typeface="Didact Gothic"/>
                          <a:ea typeface="Didact Gothic"/>
                          <a:cs typeface="Didact Gothic"/>
                          <a:sym typeface="Didact Gothic"/>
                        </a:rPr>
                        <a:t>john@MyShopSolutions</a:t>
                      </a:r>
                      <a:r>
                        <a:rPr lang="es" sz="1800" u="none" cap="none" strike="noStrike">
                          <a:solidFill>
                            <a:srgbClr val="FF00FF"/>
                          </a:solidFill>
                          <a:highlight>
                            <a:schemeClr val="dk1"/>
                          </a:highlight>
                          <a:latin typeface="Didact Gothic"/>
                          <a:ea typeface="Didact Gothic"/>
                          <a:cs typeface="Didact Gothic"/>
                          <a:sym typeface="Didact Gothic"/>
                        </a:rPr>
                        <a:t>: ~</a:t>
                      </a:r>
                      <a:r>
                        <a:rPr lang="es" sz="1800" u="none" cap="none" strike="noStrike">
                          <a:solidFill>
                            <a:srgbClr val="F3F3F3"/>
                          </a:solidFill>
                          <a:highlight>
                            <a:srgbClr val="000000"/>
                          </a:highlight>
                          <a:latin typeface="Didact Gothic"/>
                          <a:ea typeface="Didact Gothic"/>
                          <a:cs typeface="Didact Gothic"/>
                          <a:sym typeface="Didact Gothic"/>
                        </a:rPr>
                        <a:t>$ git config --help</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00FF00"/>
                          </a:solidFill>
                          <a:highlight>
                            <a:schemeClr val="dk1"/>
                          </a:highlight>
                          <a:latin typeface="Didact Gothic"/>
                          <a:ea typeface="Didact Gothic"/>
                          <a:cs typeface="Didact Gothic"/>
                          <a:sym typeface="Didact Gothic"/>
                        </a:rPr>
                        <a:t>john@MyShopSolutions</a:t>
                      </a:r>
                      <a:r>
                        <a:rPr lang="es" sz="1800" u="none" cap="none" strike="noStrike">
                          <a:solidFill>
                            <a:srgbClr val="FF00FF"/>
                          </a:solidFill>
                          <a:highlight>
                            <a:schemeClr val="dk1"/>
                          </a:highlight>
                          <a:latin typeface="Didact Gothic"/>
                          <a:ea typeface="Didact Gothic"/>
                          <a:cs typeface="Didact Gothic"/>
                          <a:sym typeface="Didact Gothic"/>
                        </a:rPr>
                        <a:t>: ~</a:t>
                      </a:r>
                      <a:r>
                        <a:rPr lang="es" sz="1800" u="none" cap="none" strike="noStrike">
                          <a:solidFill>
                            <a:srgbClr val="F3F3F3"/>
                          </a:solidFill>
                          <a:highlight>
                            <a:srgbClr val="000000"/>
                          </a:highlight>
                          <a:latin typeface="Didact Gothic"/>
                          <a:ea typeface="Didact Gothic"/>
                          <a:cs typeface="Didact Gothic"/>
                          <a:sym typeface="Didact Gothic"/>
                        </a:rPr>
                        <a:t>$ man git-config </a:t>
                      </a:r>
                      <a:endParaRPr sz="1800" u="none" cap="none" strike="noStrike">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463" name="Google Shape;463;p55"/>
          <p:cNvSpPr txBox="1"/>
          <p:nvPr/>
        </p:nvSpPr>
        <p:spPr>
          <a:xfrm>
            <a:off x="605625" y="927600"/>
            <a:ext cx="8235900" cy="1288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rgbClr val="000000"/>
                </a:solidFill>
                <a:latin typeface="Helvetica Neue Light"/>
                <a:ea typeface="Helvetica Neue Light"/>
                <a:cs typeface="Helvetica Neue Light"/>
                <a:sym typeface="Helvetica Neue Light"/>
              </a:rPr>
              <a:t>Si alguna vez necesitas ayuda usando Git, hay tres formas de ver la página del manual (manpage) para cualquier comando de Git:</a:t>
            </a:r>
            <a:endParaRPr b="0" i="0" sz="2000" u="none" cap="none" strike="noStrike">
              <a:solidFill>
                <a:srgbClr val="000000"/>
              </a:solidFill>
              <a:latin typeface="Helvetica Neue Light"/>
              <a:ea typeface="Helvetica Neue Light"/>
              <a:cs typeface="Helvetica Neue Light"/>
              <a:sym typeface="Helvetica Neue Light"/>
            </a:endParaRPr>
          </a:p>
        </p:txBody>
      </p:sp>
      <p:sp>
        <p:nvSpPr>
          <p:cNvPr id="464" name="Google Shape;464;p55"/>
          <p:cNvSpPr txBox="1"/>
          <p:nvPr/>
        </p:nvSpPr>
        <p:spPr>
          <a:xfrm>
            <a:off x="1264200" y="349450"/>
            <a:ext cx="6615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OBTENIENDO AYUDA</a:t>
            </a:r>
            <a:endParaRPr b="0" i="1" sz="3600" u="none" cap="none" strike="noStrike">
              <a:solidFill>
                <a:srgbClr val="000000"/>
              </a:solidFill>
              <a:latin typeface="Anton"/>
              <a:ea typeface="Anton"/>
              <a:cs typeface="Anton"/>
              <a:sym typeface="Anton"/>
            </a:endParaRPr>
          </a:p>
        </p:txBody>
      </p:sp>
      <p:pic>
        <p:nvPicPr>
          <p:cNvPr id="465" name="Google Shape;465;p55"/>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pic>
        <p:nvPicPr>
          <p:cNvPr id="470" name="Google Shape;470;p5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71" name="Google Shape;471;p56"/>
          <p:cNvSpPr txBox="1"/>
          <p:nvPr/>
        </p:nvSpPr>
        <p:spPr>
          <a:xfrm>
            <a:off x="915600" y="1096000"/>
            <a:ext cx="7312800" cy="1596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Deberías tener un conocimiento básico de qué es Git.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También deberías tener funcionando en tu sistema una versión de Git configurada con tu identidad.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sz="1800">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latin typeface="Helvetica Neue"/>
                <a:ea typeface="Helvetica Neue"/>
                <a:cs typeface="Helvetica Neue"/>
                <a:sym typeface="Helvetica Neue"/>
              </a:rPr>
              <a:t>Es el momento de aprender algunos fundamentos de Git.</a:t>
            </a:r>
            <a:br>
              <a:rPr b="0" i="0" lang="es" sz="1800" u="none" cap="none" strike="noStrike">
                <a:solidFill>
                  <a:schemeClr val="dk1"/>
                </a:solidFill>
                <a:latin typeface="Helvetica Neue Light"/>
                <a:ea typeface="Helvetica Neue Light"/>
                <a:cs typeface="Helvetica Neue Light"/>
                <a:sym typeface="Helvetica Neue Light"/>
              </a:rPr>
            </a:b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472" name="Google Shape;472;p56"/>
          <p:cNvSpPr txBox="1"/>
          <p:nvPr/>
        </p:nvSpPr>
        <p:spPr>
          <a:xfrm>
            <a:off x="1051800" y="307475"/>
            <a:ext cx="7040400" cy="1123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s" sz="4000" u="none" cap="none" strike="noStrike">
                <a:solidFill>
                  <a:schemeClr val="dk1"/>
                </a:solidFill>
                <a:latin typeface="Anton"/>
                <a:ea typeface="Anton"/>
                <a:cs typeface="Anton"/>
                <a:sym typeface="Anton"/>
              </a:rPr>
              <a:t>RESUMEN</a:t>
            </a:r>
            <a:endParaRPr b="0" i="1" sz="4000" u="none" cap="none" strike="noStrike">
              <a:solidFill>
                <a:schemeClr val="dk1"/>
              </a:solidFill>
              <a:latin typeface="Anton"/>
              <a:ea typeface="Anton"/>
              <a:cs typeface="Anton"/>
              <a:sym typeface="Anton"/>
            </a:endParaRPr>
          </a:p>
        </p:txBody>
      </p:sp>
      <p:sp>
        <p:nvSpPr>
          <p:cNvPr id="473" name="Google Shape;473;p56"/>
          <p:cNvSpPr txBox="1"/>
          <p:nvPr/>
        </p:nvSpPr>
        <p:spPr>
          <a:xfrm>
            <a:off x="-30600" y="3215638"/>
            <a:ext cx="9205200" cy="8001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rgbClr val="000000"/>
              </a:buClr>
              <a:buSzPts val="4000"/>
              <a:buFont typeface="Arial"/>
              <a:buNone/>
            </a:pPr>
            <a:r>
              <a:rPr b="0" i="0" lang="es" sz="4000" u="none" cap="none" strike="noStrike">
                <a:solidFill>
                  <a:schemeClr val="dk1"/>
                </a:solidFill>
                <a:latin typeface="Anton"/>
                <a:ea typeface="Anton"/>
                <a:cs typeface="Anton"/>
                <a:sym typeface="Anton"/>
              </a:rPr>
              <a:t>¿DUDAS?</a:t>
            </a:r>
            <a:endParaRPr b="0" i="0" sz="4000" u="none" cap="none" strike="noStrike">
              <a:solidFill>
                <a:schemeClr val="dk1"/>
              </a:solidFill>
              <a:latin typeface="Anton"/>
              <a:ea typeface="Anton"/>
              <a:cs typeface="Anton"/>
              <a:sym typeface="Anton"/>
            </a:endParaRPr>
          </a:p>
          <a:p>
            <a:pPr indent="0" lvl="0" marL="0" marR="0" rtl="0" algn="l">
              <a:lnSpc>
                <a:spcPct val="115000"/>
              </a:lnSpc>
              <a:spcBef>
                <a:spcPts val="600"/>
              </a:spcBef>
              <a:spcAft>
                <a:spcPts val="0"/>
              </a:spcAft>
              <a:buClr>
                <a:srgbClr val="000000"/>
              </a:buClr>
              <a:buSzPts val="3600"/>
              <a:buFont typeface="Arial"/>
              <a:buNone/>
            </a:pPr>
            <a:r>
              <a:t/>
            </a:r>
            <a:endParaRPr b="0" i="1" sz="3600" u="none" cap="none" strike="noStrike">
              <a:solidFill>
                <a:schemeClr val="dk1"/>
              </a:solidFill>
              <a:latin typeface="Anton"/>
              <a:ea typeface="Anton"/>
              <a:cs typeface="Anton"/>
              <a:sym typeface="Anton"/>
            </a:endParaRPr>
          </a:p>
          <a:p>
            <a:pPr indent="0" lvl="0" marL="0" marR="0" rtl="0" algn="l">
              <a:lnSpc>
                <a:spcPct val="115000"/>
              </a:lnSpc>
              <a:spcBef>
                <a:spcPts val="1300"/>
              </a:spcBef>
              <a:spcAft>
                <a:spcPts val="300"/>
              </a:spcAft>
              <a:buClr>
                <a:srgbClr val="000000"/>
              </a:buClr>
              <a:buSzPts val="4000"/>
              <a:buFont typeface="Arial"/>
              <a:buNone/>
            </a:pPr>
            <a:r>
              <a:t/>
            </a:r>
            <a:endParaRPr b="0" i="1" sz="4000" u="none" cap="none" strike="noStrike">
              <a:solidFill>
                <a:schemeClr val="dk1"/>
              </a:solidFill>
              <a:latin typeface="Anton"/>
              <a:ea typeface="Anton"/>
              <a:cs typeface="Anton"/>
              <a:sym typeface="Anton"/>
            </a:endParaRPr>
          </a:p>
        </p:txBody>
      </p:sp>
      <p:pic>
        <p:nvPicPr>
          <p:cNvPr id="474" name="Google Shape;474;p56"/>
          <p:cNvPicPr preferRelativeResize="0"/>
          <p:nvPr/>
        </p:nvPicPr>
        <p:blipFill rotWithShape="1">
          <a:blip r:embed="rId4">
            <a:alphaModFix/>
          </a:blip>
          <a:srcRect b="0" l="0" r="0" t="0"/>
          <a:stretch/>
        </p:blipFill>
        <p:spPr>
          <a:xfrm>
            <a:off x="6527500" y="2815375"/>
            <a:ext cx="1488500" cy="1488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8" name="Shape 478"/>
        <p:cNvGrpSpPr/>
        <p:nvPr/>
      </p:nvGrpSpPr>
      <p:grpSpPr>
        <a:xfrm>
          <a:off x="0" y="0"/>
          <a:ext cx="0" cy="0"/>
          <a:chOff x="0" y="0"/>
          <a:chExt cx="0" cy="0"/>
        </a:xfrm>
      </p:grpSpPr>
      <p:sp>
        <p:nvSpPr>
          <p:cNvPr id="479" name="Google Shape;479;p57"/>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COMANDOS BÁSICOS DE LA TERMINAL</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pic>
        <p:nvPicPr>
          <p:cNvPr id="484" name="Google Shape;484;p5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85" name="Google Shape;485;p58"/>
          <p:cNvSpPr txBox="1"/>
          <p:nvPr/>
        </p:nvSpPr>
        <p:spPr>
          <a:xfrm>
            <a:off x="683700" y="1108525"/>
            <a:ext cx="7776600" cy="3551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24292E"/>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rgbClr val="111111"/>
                </a:solidFill>
                <a:latin typeface="Helvetica Neue Light"/>
                <a:ea typeface="Helvetica Neue Light"/>
                <a:cs typeface="Helvetica Neue Light"/>
                <a:sym typeface="Helvetica Neue Light"/>
              </a:rPr>
              <a:t>Para abrir la línea de comandos de Windows o símbolo del sistema, tan sólo tienes que ir a </a:t>
            </a:r>
            <a:r>
              <a:rPr b="1" i="0" lang="es" sz="1800" u="none" cap="none" strike="noStrike">
                <a:solidFill>
                  <a:srgbClr val="111111"/>
                </a:solidFill>
                <a:latin typeface="Helvetica Neue"/>
                <a:ea typeface="Helvetica Neue"/>
                <a:cs typeface="Helvetica Neue"/>
                <a:sym typeface="Helvetica Neue"/>
              </a:rPr>
              <a:t>Inicio &gt; Ejecutar o Buscar &gt; CMD.exe</a:t>
            </a:r>
            <a:r>
              <a:rPr b="0" i="0" lang="es" sz="1800" u="none" cap="none" strike="noStrike">
                <a:solidFill>
                  <a:srgbClr val="111111"/>
                </a:solidFill>
                <a:latin typeface="Helvetica Neue Light"/>
                <a:ea typeface="Helvetica Neue Light"/>
                <a:cs typeface="Helvetica Neue Light"/>
                <a:sym typeface="Helvetica Neue Light"/>
              </a:rPr>
              <a:t> y se abrirá una pequeña ventana que te recordará al antiguo MS-DOS, o a </a:t>
            </a:r>
            <a:r>
              <a:rPr b="1" i="0" lang="es" sz="1800" u="none" cap="none" strike="noStrike">
                <a:solidFill>
                  <a:srgbClr val="111111"/>
                </a:solidFill>
                <a:latin typeface="Helvetica Neue"/>
                <a:ea typeface="Helvetica Neue"/>
                <a:cs typeface="Helvetica Neue"/>
                <a:sym typeface="Helvetica Neue"/>
              </a:rPr>
              <a:t>Inicio-&gt;Git-&gt;Git Bash</a:t>
            </a:r>
            <a:r>
              <a:rPr b="0" i="0" lang="es" sz="1800" u="none" cap="none" strike="noStrike">
                <a:solidFill>
                  <a:srgbClr val="111111"/>
                </a:solidFill>
                <a:latin typeface="Helvetica Neue Light"/>
                <a:ea typeface="Helvetica Neue Light"/>
                <a:cs typeface="Helvetica Neue Light"/>
                <a:sym typeface="Helvetica Neue Light"/>
              </a:rPr>
              <a:t>. </a:t>
            </a:r>
            <a:endParaRPr b="0" i="0" sz="1800" u="none" cap="none" strike="noStrike">
              <a:solidFill>
                <a:srgbClr val="11111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br>
              <a:rPr b="0" i="0" lang="es" sz="1800" u="none" cap="none" strike="noStrike">
                <a:solidFill>
                  <a:srgbClr val="111111"/>
                </a:solidFill>
                <a:latin typeface="Helvetica Neue Light"/>
                <a:ea typeface="Helvetica Neue Light"/>
                <a:cs typeface="Helvetica Neue Light"/>
                <a:sym typeface="Helvetica Neue Light"/>
              </a:rPr>
            </a:br>
            <a:r>
              <a:rPr b="0" i="0" lang="es" sz="1800" u="none" cap="none" strike="noStrike">
                <a:solidFill>
                  <a:srgbClr val="111111"/>
                </a:solidFill>
                <a:latin typeface="Helvetica Neue Light"/>
                <a:ea typeface="Helvetica Neue Light"/>
                <a:cs typeface="Helvetica Neue Light"/>
                <a:sym typeface="Helvetica Neue Light"/>
              </a:rPr>
              <a:t>Para abrir la terminal de Mac OS haz clic en el icono </a:t>
            </a:r>
            <a:r>
              <a:rPr b="1" i="0" lang="es" sz="1800" u="none" cap="none" strike="noStrike">
                <a:solidFill>
                  <a:srgbClr val="111111"/>
                </a:solidFill>
                <a:latin typeface="Helvetica Neue"/>
                <a:ea typeface="Helvetica Neue"/>
                <a:cs typeface="Helvetica Neue"/>
                <a:sym typeface="Helvetica Neue"/>
              </a:rPr>
              <a:t>"Finder"</a:t>
            </a:r>
            <a:r>
              <a:rPr b="0" i="0" lang="es" sz="1800" u="none" cap="none" strike="noStrike">
                <a:solidFill>
                  <a:srgbClr val="111111"/>
                </a:solidFill>
                <a:latin typeface="Helvetica Neue Light"/>
                <a:ea typeface="Helvetica Neue Light"/>
                <a:cs typeface="Helvetica Neue Light"/>
                <a:sym typeface="Helvetica Neue Light"/>
              </a:rPr>
              <a:t> situado en el Dock, luego selecciona "</a:t>
            </a:r>
            <a:r>
              <a:rPr b="1" i="0" lang="es" sz="1800" u="none" cap="none" strike="noStrike">
                <a:solidFill>
                  <a:srgbClr val="111111"/>
                </a:solidFill>
                <a:latin typeface="Helvetica Neue"/>
                <a:ea typeface="Helvetica Neue"/>
                <a:cs typeface="Helvetica Neue"/>
                <a:sym typeface="Helvetica Neue"/>
              </a:rPr>
              <a:t>Aplicaciones &gt; Utilidades"</a:t>
            </a:r>
            <a:r>
              <a:rPr b="0" i="0" lang="es" sz="1800" u="none" cap="none" strike="noStrike">
                <a:solidFill>
                  <a:srgbClr val="111111"/>
                </a:solidFill>
                <a:latin typeface="Helvetica Neue Light"/>
                <a:ea typeface="Helvetica Neue Light"/>
                <a:cs typeface="Helvetica Neue Light"/>
                <a:sym typeface="Helvetica Neue Light"/>
              </a:rPr>
              <a:t>, y finalmente dale doble clic al icono</a:t>
            </a:r>
            <a:r>
              <a:rPr b="1" i="0" lang="es" sz="1800" u="none" cap="none" strike="noStrike">
                <a:solidFill>
                  <a:srgbClr val="111111"/>
                </a:solidFill>
                <a:latin typeface="Helvetica Neue"/>
                <a:ea typeface="Helvetica Neue"/>
                <a:cs typeface="Helvetica Neue"/>
                <a:sym typeface="Helvetica Neue"/>
              </a:rPr>
              <a:t> "Terminal".</a:t>
            </a:r>
            <a:endParaRPr b="1" i="0" sz="1800" u="none" cap="none" strike="noStrike">
              <a:solidFill>
                <a:srgbClr val="111111"/>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24292E"/>
              </a:solidFill>
              <a:latin typeface="Didact Gothic"/>
              <a:ea typeface="Didact Gothic"/>
              <a:cs typeface="Didact Gothic"/>
              <a:sym typeface="Didact Gothic"/>
            </a:endParaRPr>
          </a:p>
          <a:p>
            <a:pPr indent="0" lvl="0" marL="0" marR="0" rtl="0" algn="ctr">
              <a:lnSpc>
                <a:spcPct val="115000"/>
              </a:lnSpc>
              <a:spcBef>
                <a:spcPts val="0"/>
              </a:spcBef>
              <a:spcAft>
                <a:spcPts val="1200"/>
              </a:spcAft>
              <a:buClr>
                <a:srgbClr val="000000"/>
              </a:buClr>
              <a:buSzPts val="1800"/>
              <a:buFont typeface="Arial"/>
              <a:buNone/>
            </a:pPr>
            <a:r>
              <a:t/>
            </a:r>
            <a:endParaRPr b="0" i="0" sz="1800" u="none" cap="none" strike="noStrike">
              <a:solidFill>
                <a:srgbClr val="24292E"/>
              </a:solidFill>
              <a:latin typeface="Didact Gothic"/>
              <a:ea typeface="Didact Gothic"/>
              <a:cs typeface="Didact Gothic"/>
              <a:sym typeface="Didact Gothic"/>
            </a:endParaRPr>
          </a:p>
        </p:txBody>
      </p:sp>
      <p:sp>
        <p:nvSpPr>
          <p:cNvPr id="486" name="Google Shape;486;p58"/>
          <p:cNvSpPr txBox="1"/>
          <p:nvPr/>
        </p:nvSpPr>
        <p:spPr>
          <a:xfrm>
            <a:off x="915750" y="470750"/>
            <a:ext cx="7040400" cy="1123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s" sz="4000" u="none" cap="none" strike="noStrike">
                <a:solidFill>
                  <a:schemeClr val="dk1"/>
                </a:solidFill>
                <a:latin typeface="Anton"/>
                <a:ea typeface="Anton"/>
                <a:cs typeface="Anton"/>
                <a:sym typeface="Anton"/>
              </a:rPr>
              <a:t>¿CÓMO ABRIR LA TERMINAL?</a:t>
            </a:r>
            <a:endParaRPr b="0" i="1" sz="4000" u="none" cap="none" strike="noStrike">
              <a:solidFill>
                <a:schemeClr val="dk1"/>
              </a:solidFill>
              <a:latin typeface="Anton"/>
              <a:ea typeface="Anton"/>
              <a:cs typeface="Anton"/>
              <a:sym typeface="Anto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id="491" name="Google Shape;491;p5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92" name="Google Shape;492;p59"/>
          <p:cNvSpPr txBox="1"/>
          <p:nvPr/>
        </p:nvSpPr>
        <p:spPr>
          <a:xfrm>
            <a:off x="0" y="367575"/>
            <a:ext cx="4491600" cy="697800"/>
          </a:xfrm>
          <a:prstGeom prst="rect">
            <a:avLst/>
          </a:prstGeom>
          <a:solidFill>
            <a:srgbClr val="A6FFCA"/>
          </a:solid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s" sz="3600" u="none" cap="none" strike="noStrike">
                <a:solidFill>
                  <a:schemeClr val="dk1"/>
                </a:solidFill>
                <a:latin typeface="Anton"/>
                <a:ea typeface="Anton"/>
                <a:cs typeface="Anton"/>
                <a:sym typeface="Anton"/>
              </a:rPr>
              <a:t>COMANDOS BÁSICOS </a:t>
            </a:r>
            <a:endParaRPr b="0" i="1" sz="3600" u="none" cap="none" strike="noStrike">
              <a:solidFill>
                <a:schemeClr val="dk1"/>
              </a:solidFill>
              <a:latin typeface="Anton"/>
              <a:ea typeface="Anton"/>
              <a:cs typeface="Anton"/>
              <a:sym typeface="Anton"/>
            </a:endParaRPr>
          </a:p>
        </p:txBody>
      </p:sp>
      <p:sp>
        <p:nvSpPr>
          <p:cNvPr id="493" name="Google Shape;493;p59"/>
          <p:cNvSpPr txBox="1"/>
          <p:nvPr/>
        </p:nvSpPr>
        <p:spPr>
          <a:xfrm>
            <a:off x="491150" y="1388125"/>
            <a:ext cx="8442600" cy="34332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None/>
            </a:pPr>
            <a:r>
              <a:rPr b="1" lang="es" sz="1800">
                <a:solidFill>
                  <a:srgbClr val="111111"/>
                </a:solidFill>
                <a:latin typeface="Helvetica Neue"/>
                <a:ea typeface="Helvetica Neue"/>
                <a:cs typeface="Helvetica Neue"/>
                <a:sym typeface="Helvetica Neue"/>
              </a:rPr>
              <a:t>👉 </a:t>
            </a:r>
            <a:r>
              <a:rPr b="1" i="0" lang="es" sz="1800" u="none" cap="none" strike="noStrike">
                <a:solidFill>
                  <a:srgbClr val="111111"/>
                </a:solidFill>
                <a:latin typeface="Helvetica Neue"/>
                <a:ea typeface="Helvetica Neue"/>
                <a:cs typeface="Helvetica Neue"/>
                <a:sym typeface="Helvetica Neue"/>
              </a:rPr>
              <a:t>/?:</a:t>
            </a:r>
            <a:r>
              <a:rPr b="0" i="0" lang="es" sz="1800" u="none" cap="none" strike="noStrike">
                <a:solidFill>
                  <a:srgbClr val="111111"/>
                </a:solidFill>
                <a:latin typeface="Helvetica Neue Light"/>
                <a:ea typeface="Helvetica Neue Light"/>
                <a:cs typeface="Helvetica Neue Light"/>
                <a:sym typeface="Helvetica Neue Light"/>
              </a:rPr>
              <a:t> si quieres saber más de un comando, añade /? para ver la ayuda relacionada. Te será muy útil para ver las muchas opciones de cada comando.</a:t>
            </a:r>
            <a:endParaRPr b="0" i="0" sz="1800" u="none" cap="none" strike="noStrike">
              <a:solidFill>
                <a:srgbClr val="111111"/>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None/>
            </a:pPr>
            <a:r>
              <a:rPr b="1" lang="es" sz="1800">
                <a:solidFill>
                  <a:srgbClr val="111111"/>
                </a:solidFill>
                <a:latin typeface="Helvetica Neue"/>
                <a:ea typeface="Helvetica Neue"/>
                <a:cs typeface="Helvetica Neue"/>
                <a:sym typeface="Helvetica Neue"/>
              </a:rPr>
              <a:t>👉 </a:t>
            </a:r>
            <a:r>
              <a:rPr b="1" i="0" lang="es" sz="1800" u="none" cap="none" strike="noStrike">
                <a:solidFill>
                  <a:srgbClr val="111111"/>
                </a:solidFill>
                <a:latin typeface="Helvetica Neue"/>
                <a:ea typeface="Helvetica Neue"/>
                <a:cs typeface="Helvetica Neue"/>
                <a:sym typeface="Helvetica Neue"/>
              </a:rPr>
              <a:t>HELP:</a:t>
            </a:r>
            <a:r>
              <a:rPr b="0" i="0" lang="es" sz="1800" u="none" cap="none" strike="noStrike">
                <a:solidFill>
                  <a:srgbClr val="111111"/>
                </a:solidFill>
                <a:latin typeface="Helvetica Neue Light"/>
                <a:ea typeface="Helvetica Neue Light"/>
                <a:cs typeface="Helvetica Neue Light"/>
                <a:sym typeface="Helvetica Neue Light"/>
              </a:rPr>
              <a:t> te mostrará una lista de comandos disponibles.</a:t>
            </a:r>
            <a:endParaRPr b="0" i="0" sz="1800" u="none" cap="none" strike="noStrike">
              <a:solidFill>
                <a:srgbClr val="111111"/>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None/>
            </a:pPr>
            <a:r>
              <a:rPr b="1" lang="es" sz="1800">
                <a:solidFill>
                  <a:srgbClr val="111111"/>
                </a:solidFill>
                <a:latin typeface="Helvetica Neue"/>
                <a:ea typeface="Helvetica Neue"/>
                <a:cs typeface="Helvetica Neue"/>
                <a:sym typeface="Helvetica Neue"/>
              </a:rPr>
              <a:t>👉 </a:t>
            </a:r>
            <a:r>
              <a:rPr b="1" i="0" lang="es" sz="1800" u="none" cap="none" strike="noStrike">
                <a:solidFill>
                  <a:srgbClr val="111111"/>
                </a:solidFill>
                <a:latin typeface="Helvetica Neue"/>
                <a:ea typeface="Helvetica Neue"/>
                <a:cs typeface="Helvetica Neue"/>
                <a:sym typeface="Helvetica Neue"/>
              </a:rPr>
              <a:t>DIR:</a:t>
            </a:r>
            <a:r>
              <a:rPr b="0" i="0" lang="es" sz="1800" u="none" cap="none" strike="noStrike">
                <a:solidFill>
                  <a:srgbClr val="111111"/>
                </a:solidFill>
                <a:latin typeface="Helvetica Neue Light"/>
                <a:ea typeface="Helvetica Neue Light"/>
                <a:cs typeface="Helvetica Neue Light"/>
                <a:sym typeface="Helvetica Neue Light"/>
              </a:rPr>
              <a:t> es el comando más conocido de DOS y sirve para ver el contenido de una carpeta (en MAC-OS usar LS).</a:t>
            </a:r>
            <a:endParaRPr b="0" i="0" sz="1800" u="none" cap="none" strike="noStrike">
              <a:solidFill>
                <a:srgbClr val="111111"/>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None/>
            </a:pPr>
            <a:r>
              <a:rPr b="1" lang="es" sz="1800">
                <a:solidFill>
                  <a:srgbClr val="111111"/>
                </a:solidFill>
                <a:latin typeface="Helvetica Neue"/>
                <a:ea typeface="Helvetica Neue"/>
                <a:cs typeface="Helvetica Neue"/>
                <a:sym typeface="Helvetica Neue"/>
              </a:rPr>
              <a:t>👉 </a:t>
            </a:r>
            <a:r>
              <a:rPr b="1" i="0" lang="es" sz="1800" u="none" cap="none" strike="noStrike">
                <a:solidFill>
                  <a:srgbClr val="111111"/>
                </a:solidFill>
                <a:latin typeface="Helvetica Neue"/>
                <a:ea typeface="Helvetica Neue"/>
                <a:cs typeface="Helvetica Neue"/>
                <a:sym typeface="Helvetica Neue"/>
              </a:rPr>
              <a:t>CD:</a:t>
            </a:r>
            <a:r>
              <a:rPr b="0" i="0" lang="es" sz="1800" u="none" cap="none" strike="noStrike">
                <a:solidFill>
                  <a:srgbClr val="111111"/>
                </a:solidFill>
                <a:latin typeface="Helvetica Neue Light"/>
                <a:ea typeface="Helvetica Neue Light"/>
                <a:cs typeface="Helvetica Neue Light"/>
                <a:sym typeface="Helvetica Neue Light"/>
              </a:rPr>
              <a:t> sirve para entrar en una carpeta o salir de ella (CD…).</a:t>
            </a:r>
            <a:endParaRPr b="0" i="0" sz="1800" u="none" cap="none" strike="noStrike">
              <a:solidFill>
                <a:srgbClr val="111111"/>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None/>
            </a:pPr>
            <a:r>
              <a:rPr b="1" lang="es" sz="1800">
                <a:solidFill>
                  <a:srgbClr val="111111"/>
                </a:solidFill>
                <a:latin typeface="Helvetica Neue"/>
                <a:ea typeface="Helvetica Neue"/>
                <a:cs typeface="Helvetica Neue"/>
                <a:sym typeface="Helvetica Neue"/>
              </a:rPr>
              <a:t>👉 </a:t>
            </a:r>
            <a:r>
              <a:rPr b="1" i="0" lang="es" sz="1800" u="none" cap="none" strike="noStrike">
                <a:solidFill>
                  <a:srgbClr val="111111"/>
                </a:solidFill>
                <a:latin typeface="Helvetica Neue"/>
                <a:ea typeface="Helvetica Neue"/>
                <a:cs typeface="Helvetica Neue"/>
                <a:sym typeface="Helvetica Neue"/>
              </a:rPr>
              <a:t>CLEAR:</a:t>
            </a:r>
            <a:r>
              <a:rPr b="0" i="0" lang="es" sz="1800" u="none" cap="none" strike="noStrike">
                <a:solidFill>
                  <a:srgbClr val="111111"/>
                </a:solidFill>
                <a:latin typeface="Helvetica Neue Light"/>
                <a:ea typeface="Helvetica Neue Light"/>
                <a:cs typeface="Helvetica Neue Light"/>
                <a:sym typeface="Helvetica Neue Light"/>
              </a:rPr>
              <a:t> limpia la consola.</a:t>
            </a:r>
            <a:endParaRPr b="0" i="0" sz="1800" u="none" cap="none" strike="noStrike">
              <a:solidFill>
                <a:srgbClr val="11111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highlight>
                <a:srgbClr val="FFFFFF"/>
              </a:highlight>
              <a:latin typeface="Helvetica Neue Light"/>
              <a:ea typeface="Helvetica Neue Light"/>
              <a:cs typeface="Helvetica Neue Light"/>
              <a:sym typeface="Helvetica Neue Light"/>
            </a:endParaRPr>
          </a:p>
        </p:txBody>
      </p:sp>
      <p:sp>
        <p:nvSpPr>
          <p:cNvPr id="494" name="Google Shape;494;p59"/>
          <p:cNvSpPr/>
          <p:nvPr/>
        </p:nvSpPr>
        <p:spPr>
          <a:xfrm>
            <a:off x="4103875" y="301275"/>
            <a:ext cx="842700" cy="830400"/>
          </a:xfrm>
          <a:prstGeom prst="ellipse">
            <a:avLst/>
          </a:prstGeom>
          <a:solidFill>
            <a:srgbClr val="EEEEEE"/>
          </a:solidFill>
          <a:ln cap="flat" cmpd="sng" w="28575">
            <a:solidFill>
              <a:srgbClr val="A6FF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a:t>
            </a:r>
            <a:endParaRPr sz="3000">
              <a:latin typeface="Anton"/>
              <a:ea typeface="Anton"/>
              <a:cs typeface="Anton"/>
              <a:sym typeface="Anton"/>
            </a:endParaRPr>
          </a:p>
        </p:txBody>
      </p:sp>
      <p:pic>
        <p:nvPicPr>
          <p:cNvPr id="495" name="Google Shape;495;p59"/>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pic>
        <p:nvPicPr>
          <p:cNvPr id="500" name="Google Shape;500;p6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01" name="Google Shape;501;p60"/>
          <p:cNvSpPr txBox="1"/>
          <p:nvPr/>
        </p:nvSpPr>
        <p:spPr>
          <a:xfrm>
            <a:off x="491150" y="1616725"/>
            <a:ext cx="8442600" cy="31425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None/>
            </a:pPr>
            <a:r>
              <a:rPr b="1" lang="es" sz="1800">
                <a:solidFill>
                  <a:srgbClr val="111111"/>
                </a:solidFill>
                <a:latin typeface="Helvetica Neue"/>
                <a:ea typeface="Helvetica Neue"/>
                <a:cs typeface="Helvetica Neue"/>
                <a:sym typeface="Helvetica Neue"/>
              </a:rPr>
              <a:t>👉 </a:t>
            </a:r>
            <a:r>
              <a:rPr b="1" i="0" lang="es" sz="1800" u="none" cap="none" strike="noStrike">
                <a:solidFill>
                  <a:srgbClr val="111111"/>
                </a:solidFill>
                <a:latin typeface="Helvetica Neue"/>
                <a:ea typeface="Helvetica Neue"/>
                <a:cs typeface="Helvetica Neue"/>
                <a:sym typeface="Helvetica Neue"/>
              </a:rPr>
              <a:t>MKDIR:</a:t>
            </a:r>
            <a:r>
              <a:rPr b="0" i="0" lang="es" sz="1800" u="none" cap="none" strike="noStrike">
                <a:solidFill>
                  <a:srgbClr val="111111"/>
                </a:solidFill>
                <a:latin typeface="Helvetica Neue Light"/>
                <a:ea typeface="Helvetica Neue Light"/>
                <a:cs typeface="Helvetica Neue Light"/>
                <a:sym typeface="Helvetica Neue Light"/>
              </a:rPr>
              <a:t> con este comando crearás una carpeta nueva. Con RMDIR podrás eliminarla.</a:t>
            </a:r>
            <a:endParaRPr b="0" i="0" sz="1800" u="none" cap="none" strike="noStrike">
              <a:solidFill>
                <a:srgbClr val="111111"/>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None/>
            </a:pPr>
            <a:r>
              <a:rPr b="1" lang="es" sz="1800">
                <a:solidFill>
                  <a:srgbClr val="111111"/>
                </a:solidFill>
                <a:latin typeface="Helvetica Neue"/>
                <a:ea typeface="Helvetica Neue"/>
                <a:cs typeface="Helvetica Neue"/>
                <a:sym typeface="Helvetica Neue"/>
              </a:rPr>
              <a:t>👉 </a:t>
            </a:r>
            <a:r>
              <a:rPr b="1" i="0" lang="es" sz="1800" u="none" cap="none" strike="noStrike">
                <a:solidFill>
                  <a:srgbClr val="111111"/>
                </a:solidFill>
                <a:latin typeface="Helvetica Neue"/>
                <a:ea typeface="Helvetica Neue"/>
                <a:cs typeface="Helvetica Neue"/>
                <a:sym typeface="Helvetica Neue"/>
              </a:rPr>
              <a:t>MOVE </a:t>
            </a:r>
            <a:r>
              <a:rPr b="0" i="0" lang="es" sz="1800" u="none" cap="none" strike="noStrike">
                <a:solidFill>
                  <a:srgbClr val="111111"/>
                </a:solidFill>
                <a:latin typeface="Helvetica Neue Light"/>
                <a:ea typeface="Helvetica Neue Light"/>
                <a:cs typeface="Helvetica Neue Light"/>
                <a:sym typeface="Helvetica Neue Light"/>
              </a:rPr>
              <a:t>y </a:t>
            </a:r>
            <a:r>
              <a:rPr b="1" i="0" lang="es" sz="1800" u="none" cap="none" strike="noStrike">
                <a:solidFill>
                  <a:srgbClr val="111111"/>
                </a:solidFill>
                <a:latin typeface="Helvetica Neue"/>
                <a:ea typeface="Helvetica Neue"/>
                <a:cs typeface="Helvetica Neue"/>
                <a:sym typeface="Helvetica Neue"/>
              </a:rPr>
              <a:t>COPY:</a:t>
            </a:r>
            <a:r>
              <a:rPr b="0" i="0" lang="es" sz="1800" u="none" cap="none" strike="noStrike">
                <a:solidFill>
                  <a:srgbClr val="111111"/>
                </a:solidFill>
                <a:latin typeface="Helvetica Neue Light"/>
                <a:ea typeface="Helvetica Neue Light"/>
                <a:cs typeface="Helvetica Neue Light"/>
                <a:sym typeface="Helvetica Neue Light"/>
              </a:rPr>
              <a:t> son los comandos para mover y copiar archivos respectivamente. Deberás indicar el nombre del archivo con su ruta (si está en otra carpeta en la que te encuentras) y la ruta de destino.</a:t>
            </a:r>
            <a:endParaRPr b="0" i="0" sz="1800" u="none" cap="none" strike="noStrike">
              <a:solidFill>
                <a:srgbClr val="111111"/>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None/>
            </a:pPr>
            <a:r>
              <a:rPr b="1" lang="es" sz="1800">
                <a:solidFill>
                  <a:srgbClr val="111111"/>
                </a:solidFill>
                <a:latin typeface="Helvetica Neue"/>
                <a:ea typeface="Helvetica Neue"/>
                <a:cs typeface="Helvetica Neue"/>
                <a:sym typeface="Helvetica Neue"/>
              </a:rPr>
              <a:t>👉 </a:t>
            </a:r>
            <a:r>
              <a:rPr b="1" i="0" lang="es" sz="1800" u="none" cap="none" strike="noStrike">
                <a:solidFill>
                  <a:srgbClr val="111111"/>
                </a:solidFill>
                <a:latin typeface="Helvetica Neue"/>
                <a:ea typeface="Helvetica Neue"/>
                <a:cs typeface="Helvetica Neue"/>
                <a:sym typeface="Helvetica Neue"/>
              </a:rPr>
              <a:t>RENAME: </a:t>
            </a:r>
            <a:r>
              <a:rPr b="0" i="0" lang="es" sz="1800" u="none" cap="none" strike="noStrike">
                <a:solidFill>
                  <a:srgbClr val="111111"/>
                </a:solidFill>
                <a:latin typeface="Helvetica Neue Light"/>
                <a:ea typeface="Helvetica Neue Light"/>
                <a:cs typeface="Helvetica Neue Light"/>
                <a:sym typeface="Helvetica Neue Light"/>
              </a:rPr>
              <a:t>sirve para renombrar un archivo o carpeta. Hay que indicar el nombre original y el definitivo.</a:t>
            </a:r>
            <a:endParaRPr b="0" i="0" sz="1800" u="none" cap="none" strike="noStrike">
              <a:solidFill>
                <a:srgbClr val="000000"/>
              </a:solidFill>
              <a:highlight>
                <a:srgbClr val="FFFFFF"/>
              </a:highlight>
              <a:latin typeface="Helvetica Neue Light"/>
              <a:ea typeface="Helvetica Neue Light"/>
              <a:cs typeface="Helvetica Neue Light"/>
              <a:sym typeface="Helvetica Neue Light"/>
            </a:endParaRPr>
          </a:p>
        </p:txBody>
      </p:sp>
      <p:sp>
        <p:nvSpPr>
          <p:cNvPr id="502" name="Google Shape;502;p60"/>
          <p:cNvSpPr txBox="1"/>
          <p:nvPr/>
        </p:nvSpPr>
        <p:spPr>
          <a:xfrm>
            <a:off x="0" y="367575"/>
            <a:ext cx="4490400" cy="697800"/>
          </a:xfrm>
          <a:prstGeom prst="rect">
            <a:avLst/>
          </a:prstGeom>
          <a:solidFill>
            <a:srgbClr val="A6FFCA"/>
          </a:solid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3600">
                <a:solidFill>
                  <a:schemeClr val="dk1"/>
                </a:solidFill>
                <a:latin typeface="Anton"/>
                <a:ea typeface="Anton"/>
                <a:cs typeface="Anton"/>
                <a:sym typeface="Anton"/>
              </a:rPr>
              <a:t>COMANDOS BÁSICOS </a:t>
            </a:r>
            <a:endParaRPr i="1" sz="3600">
              <a:solidFill>
                <a:schemeClr val="dk1"/>
              </a:solidFill>
              <a:latin typeface="Anton"/>
              <a:ea typeface="Anton"/>
              <a:cs typeface="Anton"/>
              <a:sym typeface="Anton"/>
            </a:endParaRPr>
          </a:p>
          <a:p>
            <a:pPr indent="0" lvl="0" marL="0" marR="0" rtl="0" algn="ctr">
              <a:lnSpc>
                <a:spcPct val="115000"/>
              </a:lnSpc>
              <a:spcBef>
                <a:spcPts val="2000"/>
              </a:spcBef>
              <a:spcAft>
                <a:spcPts val="600"/>
              </a:spcAft>
              <a:buClr>
                <a:schemeClr val="dk1"/>
              </a:buClr>
              <a:buSzPts val="1100"/>
              <a:buFont typeface="Arial"/>
              <a:buNone/>
            </a:pPr>
            <a:r>
              <a:t/>
            </a:r>
            <a:endParaRPr i="1" sz="3000">
              <a:solidFill>
                <a:schemeClr val="dk1"/>
              </a:solidFill>
              <a:latin typeface="Anton"/>
              <a:ea typeface="Anton"/>
              <a:cs typeface="Anton"/>
              <a:sym typeface="Anton"/>
            </a:endParaRPr>
          </a:p>
        </p:txBody>
      </p:sp>
      <p:sp>
        <p:nvSpPr>
          <p:cNvPr id="503" name="Google Shape;503;p60"/>
          <p:cNvSpPr/>
          <p:nvPr/>
        </p:nvSpPr>
        <p:spPr>
          <a:xfrm>
            <a:off x="4103875" y="301275"/>
            <a:ext cx="842700" cy="830400"/>
          </a:xfrm>
          <a:prstGeom prst="ellipse">
            <a:avLst/>
          </a:prstGeom>
          <a:solidFill>
            <a:srgbClr val="EEEEEE"/>
          </a:solidFill>
          <a:ln cap="flat" cmpd="sng" w="28575">
            <a:solidFill>
              <a:srgbClr val="A6FF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a:t>
            </a:r>
            <a:endParaRPr sz="3000">
              <a:latin typeface="Anton"/>
              <a:ea typeface="Anton"/>
              <a:cs typeface="Anton"/>
              <a:sym typeface="Anton"/>
            </a:endParaRPr>
          </a:p>
        </p:txBody>
      </p:sp>
      <p:pic>
        <p:nvPicPr>
          <p:cNvPr id="504" name="Google Shape;504;p60"/>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pic>
        <p:nvPicPr>
          <p:cNvPr id="509" name="Google Shape;509;p6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10" name="Google Shape;510;p61"/>
          <p:cNvSpPr txBox="1"/>
          <p:nvPr/>
        </p:nvSpPr>
        <p:spPr>
          <a:xfrm>
            <a:off x="501375" y="1310550"/>
            <a:ext cx="8442600" cy="29025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None/>
            </a:pPr>
            <a:r>
              <a:rPr b="1" lang="es" sz="1800">
                <a:solidFill>
                  <a:srgbClr val="111111"/>
                </a:solidFill>
                <a:latin typeface="Helvetica Neue"/>
                <a:ea typeface="Helvetica Neue"/>
                <a:cs typeface="Helvetica Neue"/>
                <a:sym typeface="Helvetica Neue"/>
              </a:rPr>
              <a:t>👉 </a:t>
            </a:r>
            <a:r>
              <a:rPr b="1" i="0" lang="es" sz="1800" u="none" cap="none" strike="noStrike">
                <a:solidFill>
                  <a:srgbClr val="111111"/>
                </a:solidFill>
                <a:latin typeface="Helvetica Neue"/>
                <a:ea typeface="Helvetica Neue"/>
                <a:cs typeface="Helvetica Neue"/>
                <a:sym typeface="Helvetica Neue"/>
              </a:rPr>
              <a:t>DEL:</a:t>
            </a:r>
            <a:r>
              <a:rPr b="0" i="0" lang="es" sz="1800" u="none" cap="none" strike="noStrike">
                <a:solidFill>
                  <a:srgbClr val="111111"/>
                </a:solidFill>
                <a:latin typeface="Helvetica Neue Light"/>
                <a:ea typeface="Helvetica Neue Light"/>
                <a:cs typeface="Helvetica Neue Light"/>
                <a:sym typeface="Helvetica Neue Light"/>
              </a:rPr>
              <a:t> es el comando para eliminar un archivo. Recuerda que no irá a la Papelera, así que piensa muy bien antes de borrar algo. Y para eliminar carpeta usa el comando RD (en MAC-OS usar RM para archivos / para eliminar carpetas RM -RF).</a:t>
            </a:r>
            <a:endParaRPr b="0" i="0" sz="1800" u="none" cap="none" strike="noStrike">
              <a:solidFill>
                <a:srgbClr val="111111"/>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None/>
            </a:pPr>
            <a:r>
              <a:rPr b="1" lang="es" sz="1800">
                <a:solidFill>
                  <a:srgbClr val="111111"/>
                </a:solidFill>
                <a:latin typeface="Helvetica Neue"/>
                <a:ea typeface="Helvetica Neue"/>
                <a:cs typeface="Helvetica Neue"/>
                <a:sym typeface="Helvetica Neue"/>
              </a:rPr>
              <a:t>👉 </a:t>
            </a:r>
            <a:r>
              <a:rPr b="1" i="0" lang="es" sz="1800" u="none" cap="none" strike="noStrike">
                <a:solidFill>
                  <a:srgbClr val="111111"/>
                </a:solidFill>
                <a:latin typeface="Helvetica Neue"/>
                <a:ea typeface="Helvetica Neue"/>
                <a:cs typeface="Helvetica Neue"/>
                <a:sym typeface="Helvetica Neue"/>
              </a:rPr>
              <a:t>EXIT: </a:t>
            </a:r>
            <a:r>
              <a:rPr b="0" i="0" lang="es" sz="1800" u="none" cap="none" strike="noStrike">
                <a:solidFill>
                  <a:srgbClr val="111111"/>
                </a:solidFill>
                <a:latin typeface="Helvetica Neue Light"/>
                <a:ea typeface="Helvetica Neue Light"/>
                <a:cs typeface="Helvetica Neue Light"/>
                <a:sym typeface="Helvetica Neue Light"/>
              </a:rPr>
              <a:t>cierra la ventana de la línea de comandos o símbolo del sistema.</a:t>
            </a:r>
            <a:endParaRPr b="0" i="0" sz="1800" u="none" cap="none" strike="noStrike">
              <a:solidFill>
                <a:srgbClr val="111111"/>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None/>
            </a:pPr>
            <a:r>
              <a:rPr b="1" lang="es" sz="1800">
                <a:solidFill>
                  <a:srgbClr val="111111"/>
                </a:solidFill>
                <a:latin typeface="Helvetica Neue"/>
                <a:ea typeface="Helvetica Neue"/>
                <a:cs typeface="Helvetica Neue"/>
                <a:sym typeface="Helvetica Neue"/>
              </a:rPr>
              <a:t>👉 </a:t>
            </a:r>
            <a:r>
              <a:rPr b="1" i="0" lang="es" sz="1800" u="none" cap="none" strike="noStrike">
                <a:solidFill>
                  <a:srgbClr val="111111"/>
                </a:solidFill>
                <a:latin typeface="Helvetica Neue"/>
                <a:ea typeface="Helvetica Neue"/>
                <a:cs typeface="Helvetica Neue"/>
                <a:sym typeface="Helvetica Neue"/>
              </a:rPr>
              <a:t>COPY CON: </a:t>
            </a:r>
            <a:r>
              <a:rPr b="0" i="0" lang="es" sz="1800" u="none" cap="none" strike="noStrike">
                <a:solidFill>
                  <a:srgbClr val="111111"/>
                </a:solidFill>
                <a:latin typeface="Helvetica Neue Light"/>
                <a:ea typeface="Helvetica Neue Light"/>
                <a:cs typeface="Helvetica Neue Light"/>
                <a:sym typeface="Helvetica Neue Light"/>
              </a:rPr>
              <a:t>crear archivos (en MAC-OS usar TOUCH).</a:t>
            </a:r>
            <a:endParaRPr b="0" i="0" sz="1800" u="none" cap="none" strike="noStrike">
              <a:solidFill>
                <a:srgbClr val="000000"/>
              </a:solidFill>
              <a:highlight>
                <a:srgbClr val="FFFFFF"/>
              </a:highlight>
              <a:latin typeface="Helvetica Neue Light"/>
              <a:ea typeface="Helvetica Neue Light"/>
              <a:cs typeface="Helvetica Neue Light"/>
              <a:sym typeface="Helvetica Neue Light"/>
            </a:endParaRPr>
          </a:p>
        </p:txBody>
      </p:sp>
      <p:sp>
        <p:nvSpPr>
          <p:cNvPr id="511" name="Google Shape;511;p61"/>
          <p:cNvSpPr txBox="1"/>
          <p:nvPr/>
        </p:nvSpPr>
        <p:spPr>
          <a:xfrm>
            <a:off x="0" y="367575"/>
            <a:ext cx="4459800" cy="697800"/>
          </a:xfrm>
          <a:prstGeom prst="rect">
            <a:avLst/>
          </a:prstGeom>
          <a:solidFill>
            <a:srgbClr val="A6FFCA"/>
          </a:solid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s" sz="3600" u="none" cap="none" strike="noStrike">
                <a:solidFill>
                  <a:schemeClr val="dk1"/>
                </a:solidFill>
                <a:latin typeface="Anton"/>
                <a:ea typeface="Anton"/>
                <a:cs typeface="Anton"/>
                <a:sym typeface="Anton"/>
              </a:rPr>
              <a:t>COMANDOS BÁSICOS </a:t>
            </a:r>
            <a:endParaRPr b="0" i="1" sz="3600" u="none" cap="none" strike="noStrike">
              <a:solidFill>
                <a:schemeClr val="dk1"/>
              </a:solidFill>
              <a:latin typeface="Anton"/>
              <a:ea typeface="Anton"/>
              <a:cs typeface="Anton"/>
              <a:sym typeface="Anton"/>
            </a:endParaRPr>
          </a:p>
        </p:txBody>
      </p:sp>
      <p:sp>
        <p:nvSpPr>
          <p:cNvPr id="512" name="Google Shape;512;p61"/>
          <p:cNvSpPr/>
          <p:nvPr/>
        </p:nvSpPr>
        <p:spPr>
          <a:xfrm>
            <a:off x="4103875" y="301275"/>
            <a:ext cx="842700" cy="830400"/>
          </a:xfrm>
          <a:prstGeom prst="ellipse">
            <a:avLst/>
          </a:prstGeom>
          <a:solidFill>
            <a:srgbClr val="EEEEEE"/>
          </a:solidFill>
          <a:ln cap="flat" cmpd="sng" w="28575">
            <a:solidFill>
              <a:srgbClr val="A6FF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a:t>
            </a:r>
            <a:endParaRPr sz="3000">
              <a:latin typeface="Anton"/>
              <a:ea typeface="Anton"/>
              <a:cs typeface="Anton"/>
              <a:sym typeface="Anton"/>
            </a:endParaRPr>
          </a:p>
        </p:txBody>
      </p:sp>
      <p:pic>
        <p:nvPicPr>
          <p:cNvPr id="513" name="Google Shape;513;p61"/>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7" name="Shape 517"/>
        <p:cNvGrpSpPr/>
        <p:nvPr/>
      </p:nvGrpSpPr>
      <p:grpSpPr>
        <a:xfrm>
          <a:off x="0" y="0"/>
          <a:ext cx="0" cy="0"/>
          <a:chOff x="0" y="0"/>
          <a:chExt cx="0" cy="0"/>
        </a:xfrm>
      </p:grpSpPr>
      <p:sp>
        <p:nvSpPr>
          <p:cNvPr id="518" name="Google Shape;518;p62"/>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CREANDO REPOSITORIOS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522" name="Shape 522"/>
        <p:cNvGrpSpPr/>
        <p:nvPr/>
      </p:nvGrpSpPr>
      <p:grpSpPr>
        <a:xfrm>
          <a:off x="0" y="0"/>
          <a:ext cx="0" cy="0"/>
          <a:chOff x="0" y="0"/>
          <a:chExt cx="0" cy="0"/>
        </a:xfrm>
      </p:grpSpPr>
      <p:pic>
        <p:nvPicPr>
          <p:cNvPr id="523" name="Google Shape;523;p6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24" name="Google Shape;524;p63"/>
          <p:cNvSpPr txBox="1"/>
          <p:nvPr/>
        </p:nvSpPr>
        <p:spPr>
          <a:xfrm>
            <a:off x="1157250" y="1716700"/>
            <a:ext cx="6829500" cy="2315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s" sz="1800">
                <a:solidFill>
                  <a:srgbClr val="111111"/>
                </a:solidFill>
                <a:latin typeface="Helvetica Neue"/>
                <a:ea typeface="Helvetica Neue"/>
                <a:cs typeface="Helvetica Neue"/>
                <a:sym typeface="Helvetica Neue"/>
              </a:rPr>
              <a:t>👉 </a:t>
            </a:r>
            <a:r>
              <a:rPr b="0" i="0" lang="es" sz="2000" u="none" cap="none" strike="noStrike">
                <a:solidFill>
                  <a:srgbClr val="000000"/>
                </a:solidFill>
                <a:latin typeface="Helvetica Neue Light"/>
                <a:ea typeface="Helvetica Neue Light"/>
                <a:cs typeface="Helvetica Neue Light"/>
                <a:sym typeface="Helvetica Neue Light"/>
              </a:rPr>
              <a:t>Un repositorio es un espacio centralizado donde se almacena, organiza, mantiene y difunde información.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1100"/>
              <a:buFont typeface="Arial"/>
              <a:buNone/>
            </a:pPr>
            <a:r>
              <a:rPr b="1" lang="es" sz="1800">
                <a:solidFill>
                  <a:srgbClr val="111111"/>
                </a:solidFill>
                <a:latin typeface="Helvetica Neue"/>
                <a:ea typeface="Helvetica Neue"/>
                <a:cs typeface="Helvetica Neue"/>
                <a:sym typeface="Helvetica Neue"/>
              </a:rPr>
              <a:t>👉 </a:t>
            </a:r>
            <a:r>
              <a:rPr b="0" i="0" lang="es" sz="2000" u="none" cap="none" strike="noStrike">
                <a:solidFill>
                  <a:srgbClr val="000000"/>
                </a:solidFill>
                <a:latin typeface="Helvetica Neue Light"/>
                <a:ea typeface="Helvetica Neue Light"/>
                <a:cs typeface="Helvetica Neue Light"/>
                <a:sym typeface="Helvetica Neue Light"/>
              </a:rPr>
              <a:t>Será “la carpeta” o espacio donde guardarás tu proyecto, para más adelante compartirlo con el equipo a través de un repositorio en la nube (en internet, por ejemplo en Github).</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1200"/>
              </a:spcAft>
              <a:buClr>
                <a:srgbClr val="000000"/>
              </a:buClr>
              <a:buSzPts val="2000"/>
              <a:buFont typeface="Arial"/>
              <a:buNone/>
            </a:pPr>
            <a:r>
              <a:t/>
            </a:r>
            <a:endParaRPr b="0" i="0" sz="2000" u="none" cap="none" strike="noStrike">
              <a:solidFill>
                <a:srgbClr val="000000"/>
              </a:solidFill>
              <a:highlight>
                <a:srgbClr val="3DFFBC"/>
              </a:highlight>
              <a:latin typeface="Helvetica Neue Light"/>
              <a:ea typeface="Helvetica Neue Light"/>
              <a:cs typeface="Helvetica Neue Light"/>
              <a:sym typeface="Helvetica Neue Light"/>
            </a:endParaRPr>
          </a:p>
        </p:txBody>
      </p:sp>
      <p:sp>
        <p:nvSpPr>
          <p:cNvPr id="525" name="Google Shape;525;p63"/>
          <p:cNvSpPr txBox="1"/>
          <p:nvPr/>
        </p:nvSpPr>
        <p:spPr>
          <a:xfrm>
            <a:off x="1234000" y="720500"/>
            <a:ext cx="6724200" cy="643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700"/>
              <a:buFont typeface="Arial"/>
              <a:buNone/>
            </a:pPr>
            <a:r>
              <a:rPr b="0" i="1" lang="es" sz="3700" u="none" cap="none" strike="noStrike">
                <a:solidFill>
                  <a:srgbClr val="000000"/>
                </a:solidFill>
                <a:latin typeface="Anton"/>
                <a:ea typeface="Anton"/>
                <a:cs typeface="Anton"/>
                <a:sym typeface="Anton"/>
              </a:rPr>
              <a:t>¿QUÉ ES UN REPOSITORIO? </a:t>
            </a:r>
            <a:endParaRPr b="1" i="1" sz="3700" u="none" cap="none" strike="noStrike">
              <a:solidFill>
                <a:srgbClr val="000000"/>
              </a:solidFill>
              <a:highlight>
                <a:schemeClr val="accent6"/>
              </a:highlight>
              <a:latin typeface="Anton"/>
              <a:ea typeface="Anton"/>
              <a:cs typeface="Anton"/>
              <a:sym typeface="Anto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nvSpPr>
        <p:spPr>
          <a:xfrm>
            <a:off x="610225" y="1101025"/>
            <a:ext cx="42168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es" sz="1400" u="none" cap="none" strike="noStrike">
                <a:solidFill>
                  <a:schemeClr val="dk1"/>
                </a:solidFill>
                <a:highlight>
                  <a:srgbClr val="A6FFCA"/>
                </a:highlight>
                <a:latin typeface="Helvetica Neue"/>
                <a:ea typeface="Helvetica Neue"/>
                <a:cs typeface="Helvetica Neue"/>
                <a:sym typeface="Helvetica Neue"/>
              </a:rPr>
              <a:t>Metaetiquetas de descripción:</a:t>
            </a:r>
            <a:r>
              <a:rPr b="0" i="0" lang="es" sz="1400" u="none" cap="none" strike="noStrike">
                <a:solidFill>
                  <a:schemeClr val="dk1"/>
                </a:solidFill>
                <a:latin typeface="Helvetica Neue Light"/>
                <a:ea typeface="Helvetica Neue Light"/>
                <a:cs typeface="Helvetica Neue Light"/>
                <a:sym typeface="Helvetica Neue Light"/>
              </a:rPr>
              <a:t> ofrece a Google y a otros buscadores un resumen del contenido de la misma.</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1" i="0" lang="es" sz="1400" u="none" cap="none" strike="noStrike">
                <a:solidFill>
                  <a:schemeClr val="dk1"/>
                </a:solidFill>
                <a:highlight>
                  <a:srgbClr val="A6FFCA"/>
                </a:highlight>
                <a:latin typeface="Helvetica Neue"/>
                <a:ea typeface="Helvetica Neue"/>
                <a:cs typeface="Helvetica Neue"/>
                <a:sym typeface="Helvetica Neue"/>
              </a:rPr>
              <a:t>Ruta de exploración:</a:t>
            </a:r>
            <a:r>
              <a:rPr b="0" i="0" lang="es" sz="1400" u="none" cap="none" strike="noStrike">
                <a:solidFill>
                  <a:schemeClr val="dk1"/>
                </a:solidFill>
                <a:latin typeface="Helvetica Neue Light"/>
                <a:ea typeface="Helvetica Neue Light"/>
                <a:cs typeface="Helvetica Neue Light"/>
                <a:sym typeface="Helvetica Neue Light"/>
              </a:rPr>
              <a:t> es una fila de enlaces internos, situada en la parte superior o inferior de una página, que permite a los visitantes volver rápidamente a una sección anterior, o a la página de inicio.</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highlight>
                <a:srgbClr val="A6FFCA"/>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1" i="0" lang="es" sz="1400" u="none" cap="none" strike="noStrike">
                <a:solidFill>
                  <a:schemeClr val="dk1"/>
                </a:solidFill>
                <a:highlight>
                  <a:srgbClr val="A6FFCA"/>
                </a:highlight>
                <a:latin typeface="Helvetica Neue"/>
                <a:ea typeface="Helvetica Neue"/>
                <a:cs typeface="Helvetica Neue"/>
                <a:sym typeface="Helvetica Neue"/>
              </a:rPr>
              <a:t>Mapa de sitio:</a:t>
            </a:r>
            <a:r>
              <a:rPr b="0" i="0" lang="es" sz="1400" u="none" cap="none" strike="noStrike">
                <a:solidFill>
                  <a:schemeClr val="dk1"/>
                </a:solidFill>
                <a:highlight>
                  <a:srgbClr val="A6FFCA"/>
                </a:highlight>
                <a:latin typeface="Helvetica Neue Light"/>
                <a:ea typeface="Helvetica Neue Light"/>
                <a:cs typeface="Helvetica Neue Light"/>
                <a:sym typeface="Helvetica Neue Light"/>
              </a:rPr>
              <a:t> </a:t>
            </a:r>
            <a:r>
              <a:rPr b="0" i="0" lang="es" sz="1400" u="none" cap="none" strike="noStrike">
                <a:solidFill>
                  <a:schemeClr val="dk1"/>
                </a:solidFill>
                <a:latin typeface="Helvetica Neue Light"/>
                <a:ea typeface="Helvetica Neue Light"/>
                <a:cs typeface="Helvetica Neue Light"/>
                <a:sym typeface="Helvetica Neue Light"/>
              </a:rPr>
              <a:t>es una página sencilla de un sitio web que muestra su estructura, y normalmente consiste en una lista jerárquica de las páginas que se incluyen en éste.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p:txBody>
      </p:sp>
      <p:sp>
        <p:nvSpPr>
          <p:cNvPr id="95" name="Google Shape;95;p19"/>
          <p:cNvSpPr txBox="1"/>
          <p:nvPr/>
        </p:nvSpPr>
        <p:spPr>
          <a:xfrm>
            <a:off x="196487" y="-2332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1" lang="es" sz="4500" u="none" cap="none" strike="noStrike">
                <a:solidFill>
                  <a:srgbClr val="000000"/>
                </a:solidFill>
                <a:latin typeface="Anton"/>
                <a:ea typeface="Anton"/>
                <a:cs typeface="Anton"/>
                <a:sym typeface="Anton"/>
              </a:rPr>
              <a:t>GLOSARIO:</a:t>
            </a:r>
            <a:endParaRPr b="0" i="1" sz="2000" u="none" cap="none" strike="noStrike">
              <a:solidFill>
                <a:srgbClr val="000000"/>
              </a:solidFill>
              <a:latin typeface="Anton"/>
              <a:ea typeface="Anton"/>
              <a:cs typeface="Anton"/>
              <a:sym typeface="Anton"/>
            </a:endParaRPr>
          </a:p>
        </p:txBody>
      </p:sp>
      <p:pic>
        <p:nvPicPr>
          <p:cNvPr id="96" name="Google Shape;96;p1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97" name="Google Shape;97;p19"/>
          <p:cNvSpPr txBox="1"/>
          <p:nvPr/>
        </p:nvSpPr>
        <p:spPr>
          <a:xfrm>
            <a:off x="196475" y="56760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s" sz="2000">
                <a:solidFill>
                  <a:schemeClr val="dk1"/>
                </a:solidFill>
                <a:latin typeface="Anton"/>
                <a:ea typeface="Anton"/>
                <a:cs typeface="Anton"/>
                <a:sym typeface="Anton"/>
              </a:rPr>
              <a:t>Clase 8</a:t>
            </a:r>
            <a:endParaRPr i="1" sz="2000">
              <a:solidFill>
                <a:schemeClr val="dk1"/>
              </a:solidFill>
              <a:latin typeface="Anton"/>
              <a:ea typeface="Anton"/>
              <a:cs typeface="Anton"/>
              <a:sym typeface="Anton"/>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pic>
        <p:nvPicPr>
          <p:cNvPr id="530" name="Google Shape;530;p6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31" name="Google Shape;531;p64"/>
          <p:cNvSpPr txBox="1"/>
          <p:nvPr/>
        </p:nvSpPr>
        <p:spPr>
          <a:xfrm>
            <a:off x="643801" y="2789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INIT</a:t>
            </a:r>
            <a:endParaRPr b="0" i="1" sz="3800" u="none" cap="none" strike="noStrike">
              <a:solidFill>
                <a:schemeClr val="dk1"/>
              </a:solidFill>
              <a:highlight>
                <a:srgbClr val="A6FFCA"/>
              </a:highlight>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532" name="Google Shape;532;p64"/>
          <p:cNvSpPr txBox="1"/>
          <p:nvPr/>
        </p:nvSpPr>
        <p:spPr>
          <a:xfrm>
            <a:off x="1293025" y="1580700"/>
            <a:ext cx="6668400" cy="1982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Este comando se usa para </a:t>
            </a:r>
            <a:r>
              <a:rPr b="1" i="0" lang="es" sz="1800" u="none" cap="none" strike="noStrike">
                <a:solidFill>
                  <a:srgbClr val="000000"/>
                </a:solidFill>
                <a:latin typeface="Helvetica Neue"/>
                <a:ea typeface="Helvetica Neue"/>
                <a:cs typeface="Helvetica Neue"/>
                <a:sym typeface="Helvetica Neue"/>
              </a:rPr>
              <a:t>crear un nuevo repositorio en Git</a:t>
            </a:r>
            <a:r>
              <a:rPr b="0" i="0" lang="es" sz="1800" u="none" cap="none" strike="noStrike">
                <a:solidFill>
                  <a:srgbClr val="000000"/>
                </a:solidFill>
                <a:latin typeface="Helvetica Neue Light"/>
                <a:ea typeface="Helvetica Neue Light"/>
                <a:cs typeface="Helvetica Neue Light"/>
                <a:sym typeface="Helvetica Neue Light"/>
              </a:rPr>
              <a:t>. Nos crea un repositorio de manera local y lo hará en la carpeta donde estamos posicionados. También se le puede pasar </a:t>
            </a:r>
            <a:r>
              <a:rPr b="1" i="1" lang="es" sz="1800" u="none" cap="none" strike="noStrike">
                <a:solidFill>
                  <a:srgbClr val="000000"/>
                </a:solidFill>
                <a:latin typeface="Helvetica Neue"/>
                <a:ea typeface="Helvetica Neue"/>
                <a:cs typeface="Helvetica Neue"/>
                <a:sym typeface="Helvetica Neue"/>
              </a:rPr>
              <a:t>[nombre_de_la_carpeta]</a:t>
            </a:r>
            <a:r>
              <a:rPr b="1" i="0" lang="es" sz="1800" u="none" cap="none" strike="noStrike">
                <a:solidFill>
                  <a:srgbClr val="000000"/>
                </a:solidFill>
                <a:latin typeface="Helvetica Neue"/>
                <a:ea typeface="Helvetica Neue"/>
                <a:cs typeface="Helvetica Neue"/>
                <a:sym typeface="Helvetica Neue"/>
              </a:rPr>
              <a:t> </a:t>
            </a:r>
            <a:r>
              <a:rPr b="0" i="0" lang="es" sz="1800" u="none" cap="none" strike="noStrike">
                <a:solidFill>
                  <a:srgbClr val="000000"/>
                </a:solidFill>
                <a:latin typeface="Helvetica Neue Light"/>
                <a:ea typeface="Helvetica Neue Light"/>
                <a:cs typeface="Helvetica Neue Light"/>
                <a:sym typeface="Helvetica Neue Light"/>
              </a:rPr>
              <a:t>y creará una con ese nombre.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sz="1800">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533" name="Google Shape;533;p64"/>
          <p:cNvSpPr txBox="1"/>
          <p:nvPr/>
        </p:nvSpPr>
        <p:spPr>
          <a:xfrm>
            <a:off x="-500100" y="3480025"/>
            <a:ext cx="10144200" cy="520500"/>
          </a:xfrm>
          <a:prstGeom prst="rect">
            <a:avLst/>
          </a:prstGeom>
          <a:solidFill>
            <a:srgbClr val="EF89D2"/>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800">
                <a:latin typeface="Helvetica Neue Light"/>
                <a:ea typeface="Helvetica Neue Light"/>
                <a:cs typeface="Helvetica Neue Light"/>
                <a:sym typeface="Helvetica Neue Light"/>
              </a:rPr>
              <a:t>Por ejemplo...</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sz="1800">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534" name="Google Shape;534;p64"/>
          <p:cNvSpPr txBox="1"/>
          <p:nvPr/>
        </p:nvSpPr>
        <p:spPr>
          <a:xfrm>
            <a:off x="6378350" y="3042375"/>
            <a:ext cx="10818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8000"/>
              <a:t>🚀</a:t>
            </a:r>
            <a:endParaRPr sz="80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graphicFrame>
        <p:nvGraphicFramePr>
          <p:cNvPr id="539" name="Google Shape;539;p65"/>
          <p:cNvGraphicFramePr/>
          <p:nvPr/>
        </p:nvGraphicFramePr>
        <p:xfrm>
          <a:off x="437875" y="1367125"/>
          <a:ext cx="3000000" cy="3000000"/>
        </p:xfrm>
        <a:graphic>
          <a:graphicData uri="http://schemas.openxmlformats.org/drawingml/2006/table">
            <a:tbl>
              <a:tblPr>
                <a:noFill/>
                <a:tableStyleId>{654D9750-047D-4248-950D-A6E3CB8C0ED8}</a:tableStyleId>
              </a:tblPr>
              <a:tblGrid>
                <a:gridCol w="8316575"/>
              </a:tblGrid>
              <a:tr h="3439575">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434343"/>
                          </a:solidFill>
                          <a:highlight>
                            <a:srgbClr val="000000"/>
                          </a:highlight>
                          <a:latin typeface="Didact Gothic"/>
                          <a:ea typeface="Didact Gothic"/>
                          <a:cs typeface="Didact Gothic"/>
                          <a:sym typeface="Didact Gothic"/>
                        </a:rPr>
                        <a:t>/</a:t>
                      </a:r>
                      <a:r>
                        <a:rPr lang="es" sz="1600" u="none" cap="none" strike="noStrike">
                          <a:solidFill>
                            <a:srgbClr val="434343"/>
                          </a:solidFill>
                          <a:highlight>
                            <a:srgbClr val="000000"/>
                          </a:highlight>
                          <a:latin typeface="Helvetica Neue"/>
                          <a:ea typeface="Helvetica Neue"/>
                          <a:cs typeface="Helvetica Neue"/>
                          <a:sym typeface="Helvetica Neue"/>
                        </a:rPr>
                        <a:t>* Paso 1: Me ubico en la carpeta donde quiero crear mi proyecto */</a:t>
                      </a:r>
                      <a:endParaRPr sz="1600" u="none" cap="none" strike="noStrike">
                        <a:solidFill>
                          <a:srgbClr val="43434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rgbClr val="000000"/>
                          </a:highlight>
                          <a:latin typeface="Helvetica Neue"/>
                          <a:ea typeface="Helvetica Neue"/>
                          <a:cs typeface="Helvetica Neue"/>
                          <a:sym typeface="Helvetica Neue"/>
                        </a:rPr>
                        <a:t>john@MyShopSolutions</a:t>
                      </a:r>
                      <a:r>
                        <a:rPr lang="es" sz="1600" u="none" cap="none" strike="noStrike">
                          <a:solidFill>
                            <a:srgbClr val="FF00FF"/>
                          </a:solidFill>
                          <a:highlight>
                            <a:srgbClr val="000000"/>
                          </a:highlight>
                          <a:latin typeface="Helvetica Neue"/>
                          <a:ea typeface="Helvetica Neue"/>
                          <a:cs typeface="Helvetica Neue"/>
                          <a:sym typeface="Helvetica Neue"/>
                        </a:rPr>
                        <a:t> :~</a:t>
                      </a:r>
                      <a:r>
                        <a:rPr lang="es" sz="1600" u="none" cap="none" strike="noStrike">
                          <a:solidFill>
                            <a:srgbClr val="F3F3F3"/>
                          </a:solidFill>
                          <a:highlight>
                            <a:schemeClr val="dk1"/>
                          </a:highlight>
                          <a:latin typeface="Helvetica Neue"/>
                          <a:ea typeface="Helvetica Neue"/>
                          <a:cs typeface="Helvetica Neue"/>
                          <a:sym typeface="Helvetica Neue"/>
                        </a:rPr>
                        <a:t>$ cd Documents/Proyectos_Coder/</a:t>
                      </a:r>
                      <a:endParaRPr sz="1600" u="none" cap="none" strike="noStrike">
                        <a:solidFill>
                          <a:srgbClr val="F3F3F3"/>
                        </a:solidFill>
                        <a:highlight>
                          <a:schemeClr val="dk1"/>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434343"/>
                          </a:solidFill>
                          <a:highlight>
                            <a:schemeClr val="dk1"/>
                          </a:highlight>
                          <a:latin typeface="Helvetica Neue"/>
                          <a:ea typeface="Helvetica Neue"/>
                          <a:cs typeface="Helvetica Neue"/>
                          <a:sym typeface="Helvetica Neue"/>
                        </a:rPr>
                        <a:t>/* Paso 2: Ya dentro de la carpeta inicio el proyecto con el nombre que le asigne a mi repositorio*/</a:t>
                      </a:r>
                      <a:endParaRPr sz="1600" u="none" cap="none" strike="noStrike">
                        <a:solidFill>
                          <a:srgbClr val="F3F3F3"/>
                        </a:solidFill>
                        <a:highlight>
                          <a:schemeClr val="dk1"/>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Helvetica Neue"/>
                          <a:ea typeface="Helvetica Neue"/>
                          <a:cs typeface="Helvetica Neue"/>
                          <a:sym typeface="Helvetica Neue"/>
                        </a:rPr>
                        <a:t>john@MyShopSolutions</a:t>
                      </a:r>
                      <a:r>
                        <a:rPr lang="es" sz="1600" u="none" cap="none" strike="noStrike">
                          <a:solidFill>
                            <a:srgbClr val="FF00FF"/>
                          </a:solidFill>
                          <a:highlight>
                            <a:schemeClr val="dk1"/>
                          </a:highlight>
                          <a:latin typeface="Helvetica Neue"/>
                          <a:ea typeface="Helvetica Neue"/>
                          <a:cs typeface="Helvetica Neue"/>
                          <a:sym typeface="Helvetica Neue"/>
                        </a:rPr>
                        <a:t> :~</a:t>
                      </a:r>
                      <a:r>
                        <a:rPr lang="es" sz="1600" u="none" cap="none" strike="noStrike">
                          <a:solidFill>
                            <a:srgbClr val="FFFF00"/>
                          </a:solidFill>
                          <a:highlight>
                            <a:schemeClr val="dk1"/>
                          </a:highlight>
                          <a:latin typeface="Helvetica Neue"/>
                          <a:ea typeface="Helvetica Neue"/>
                          <a:cs typeface="Helvetica Neue"/>
                          <a:sym typeface="Helvetica Neue"/>
                        </a:rPr>
                        <a:t>/Documents/Proyectos_Coder/</a:t>
                      </a:r>
                      <a:r>
                        <a:rPr lang="es" sz="1600" u="none" cap="none" strike="noStrike">
                          <a:solidFill>
                            <a:srgbClr val="F3F3F3"/>
                          </a:solidFill>
                          <a:highlight>
                            <a:srgbClr val="000000"/>
                          </a:highlight>
                          <a:latin typeface="Helvetica Neue"/>
                          <a:ea typeface="Helvetica Neue"/>
                          <a:cs typeface="Helvetica Neue"/>
                          <a:sym typeface="Helvetica Neue"/>
                        </a:rPr>
                        <a:t>$ git init mi_repositorio</a:t>
                      </a:r>
                      <a:endParaRPr sz="16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434343"/>
                          </a:solidFill>
                          <a:highlight>
                            <a:srgbClr val="000000"/>
                          </a:highlight>
                          <a:latin typeface="Helvetica Neue"/>
                          <a:ea typeface="Helvetica Neue"/>
                          <a:cs typeface="Helvetica Neue"/>
                          <a:sym typeface="Helvetica Neue"/>
                        </a:rPr>
                        <a:t>/* Arrojará el siguiente mensaje */</a:t>
                      </a:r>
                      <a:endParaRPr sz="1600" u="none" cap="none" strike="noStrike">
                        <a:solidFill>
                          <a:srgbClr val="43434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rgbClr val="000000"/>
                          </a:highlight>
                          <a:latin typeface="Helvetica Neue"/>
                          <a:ea typeface="Helvetica Neue"/>
                          <a:cs typeface="Helvetica Neue"/>
                          <a:sym typeface="Helvetica Neue"/>
                        </a:rPr>
                        <a:t>Initialized empty Git repository in /home/usuario/Documents/Proyectos_Coder/mi_repositorio/.git/</a:t>
                      </a:r>
                      <a:endParaRPr sz="16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434343"/>
                          </a:solidFill>
                          <a:highlight>
                            <a:srgbClr val="000000"/>
                          </a:highlight>
                          <a:latin typeface="Helvetica Neue"/>
                          <a:ea typeface="Helvetica Neue"/>
                          <a:cs typeface="Helvetica Neue"/>
                          <a:sym typeface="Helvetica Neue"/>
                        </a:rPr>
                        <a:t>/* Paso 3: Comprobamos que el repositorio se creó */</a:t>
                      </a:r>
                      <a:endParaRPr sz="1600" u="none" cap="none" strike="noStrike">
                        <a:solidFill>
                          <a:srgbClr val="43434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00FF00"/>
                          </a:solidFill>
                          <a:highlight>
                            <a:schemeClr val="dk1"/>
                          </a:highlight>
                          <a:latin typeface="Helvetica Neue"/>
                          <a:ea typeface="Helvetica Neue"/>
                          <a:cs typeface="Helvetica Neue"/>
                          <a:sym typeface="Helvetica Neue"/>
                        </a:rPr>
                        <a:t>john@MyShopSolutions</a:t>
                      </a:r>
                      <a:r>
                        <a:rPr lang="es" sz="1600" u="none" cap="none" strike="noStrike">
                          <a:solidFill>
                            <a:srgbClr val="FF00FF"/>
                          </a:solidFill>
                          <a:highlight>
                            <a:schemeClr val="dk1"/>
                          </a:highlight>
                          <a:latin typeface="Helvetica Neue"/>
                          <a:ea typeface="Helvetica Neue"/>
                          <a:cs typeface="Helvetica Neue"/>
                          <a:sym typeface="Helvetica Neue"/>
                        </a:rPr>
                        <a:t> :~</a:t>
                      </a:r>
                      <a:r>
                        <a:rPr lang="es" sz="1600" u="none" cap="none" strike="noStrike">
                          <a:solidFill>
                            <a:srgbClr val="FFFF00"/>
                          </a:solidFill>
                          <a:highlight>
                            <a:schemeClr val="dk1"/>
                          </a:highlight>
                          <a:latin typeface="Helvetica Neue"/>
                          <a:ea typeface="Helvetica Neue"/>
                          <a:cs typeface="Helvetica Neue"/>
                          <a:sym typeface="Helvetica Neue"/>
                        </a:rPr>
                        <a:t>/Documents/Proyectos_Coder/</a:t>
                      </a:r>
                      <a:r>
                        <a:rPr lang="es" sz="1600" u="none" cap="none" strike="noStrike">
                          <a:solidFill>
                            <a:srgbClr val="F3F3F3"/>
                          </a:solidFill>
                          <a:highlight>
                            <a:schemeClr val="dk1"/>
                          </a:highlight>
                          <a:latin typeface="Helvetica Neue"/>
                          <a:ea typeface="Helvetica Neue"/>
                          <a:cs typeface="Helvetica Neue"/>
                          <a:sym typeface="Helvetica Neue"/>
                        </a:rPr>
                        <a:t>$ dir</a:t>
                      </a:r>
                      <a:endParaRPr sz="16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rgbClr val="000000"/>
                          </a:highlight>
                          <a:latin typeface="Helvetica Neue"/>
                          <a:ea typeface="Helvetica Neue"/>
                          <a:cs typeface="Helvetica Neue"/>
                          <a:sym typeface="Helvetica Neue"/>
                        </a:rPr>
                        <a:t>mi_repositorio</a:t>
                      </a:r>
                      <a:endParaRPr sz="16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434343"/>
                          </a:solidFill>
                          <a:highlight>
                            <a:srgbClr val="000000"/>
                          </a:highlight>
                          <a:latin typeface="Helvetica Neue"/>
                          <a:ea typeface="Helvetica Neue"/>
                          <a:cs typeface="Helvetica Neue"/>
                          <a:sym typeface="Helvetica Neue"/>
                        </a:rPr>
                        <a:t>/* Paso 4: Me ubico en mi repositorio */</a:t>
                      </a:r>
                      <a:endParaRPr sz="1600" u="none" cap="none" strike="noStrike">
                        <a:solidFill>
                          <a:srgbClr val="43434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Helvetica Neue"/>
                          <a:ea typeface="Helvetica Neue"/>
                          <a:cs typeface="Helvetica Neue"/>
                          <a:sym typeface="Helvetica Neue"/>
                        </a:rPr>
                        <a:t>john@MyShopSolutions</a:t>
                      </a:r>
                      <a:r>
                        <a:rPr lang="es" sz="1600" u="none" cap="none" strike="noStrike">
                          <a:solidFill>
                            <a:srgbClr val="FF00FF"/>
                          </a:solidFill>
                          <a:highlight>
                            <a:schemeClr val="dk1"/>
                          </a:highlight>
                          <a:latin typeface="Helvetica Neue"/>
                          <a:ea typeface="Helvetica Neue"/>
                          <a:cs typeface="Helvetica Neue"/>
                          <a:sym typeface="Helvetica Neue"/>
                        </a:rPr>
                        <a:t> :~</a:t>
                      </a:r>
                      <a:r>
                        <a:rPr lang="es" sz="1600" u="none" cap="none" strike="noStrike">
                          <a:solidFill>
                            <a:srgbClr val="FFFF00"/>
                          </a:solidFill>
                          <a:highlight>
                            <a:schemeClr val="dk1"/>
                          </a:highlight>
                          <a:latin typeface="Helvetica Neue"/>
                          <a:ea typeface="Helvetica Neue"/>
                          <a:cs typeface="Helvetica Neue"/>
                          <a:sym typeface="Helvetica Neue"/>
                        </a:rPr>
                        <a:t>/Documents/Proyectos_Coder/</a:t>
                      </a:r>
                      <a:r>
                        <a:rPr lang="es" sz="1600" u="none" cap="none" strike="noStrike">
                          <a:solidFill>
                            <a:srgbClr val="F3F3F3"/>
                          </a:solidFill>
                          <a:highlight>
                            <a:schemeClr val="dk1"/>
                          </a:highlight>
                          <a:latin typeface="Helvetica Neue"/>
                          <a:ea typeface="Helvetica Neue"/>
                          <a:cs typeface="Helvetica Neue"/>
                          <a:sym typeface="Helvetica Neue"/>
                        </a:rPr>
                        <a:t>$ cd mi_repositorio</a:t>
                      </a:r>
                      <a:endParaRPr sz="1600" u="none" cap="none" strike="noStrike">
                        <a:solidFill>
                          <a:srgbClr val="F3F3F3"/>
                        </a:solidFill>
                        <a:highlight>
                          <a:schemeClr val="dk1"/>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00FF00"/>
                          </a:solidFill>
                          <a:highlight>
                            <a:schemeClr val="dk1"/>
                          </a:highlight>
                          <a:latin typeface="Helvetica Neue"/>
                          <a:ea typeface="Helvetica Neue"/>
                          <a:cs typeface="Helvetica Neue"/>
                          <a:sym typeface="Helvetica Neue"/>
                        </a:rPr>
                        <a:t>john@MyShopSolutions</a:t>
                      </a:r>
                      <a:r>
                        <a:rPr lang="es" sz="1600" u="none" cap="none" strike="noStrike">
                          <a:solidFill>
                            <a:srgbClr val="FF00FF"/>
                          </a:solidFill>
                          <a:highlight>
                            <a:schemeClr val="dk1"/>
                          </a:highlight>
                          <a:latin typeface="Helvetica Neue"/>
                          <a:ea typeface="Helvetica Neue"/>
                          <a:cs typeface="Helvetica Neue"/>
                          <a:sym typeface="Helvetica Neue"/>
                        </a:rPr>
                        <a:t> :~</a:t>
                      </a:r>
                      <a:r>
                        <a:rPr lang="es" sz="1600" u="none" cap="none" strike="noStrike">
                          <a:solidFill>
                            <a:srgbClr val="FFFF00"/>
                          </a:solidFill>
                          <a:highlight>
                            <a:schemeClr val="dk1"/>
                          </a:highlight>
                          <a:latin typeface="Helvetica Neue"/>
                          <a:ea typeface="Helvetica Neue"/>
                          <a:cs typeface="Helvetica Neue"/>
                          <a:sym typeface="Helvetica Neue"/>
                        </a:rPr>
                        <a:t>/Documents/Proyectos_Coder/mi_repositorio</a:t>
                      </a:r>
                      <a:r>
                        <a:rPr lang="es" sz="1600" u="none" cap="none" strike="noStrike">
                          <a:solidFill>
                            <a:srgbClr val="F3F3F3"/>
                          </a:solidFill>
                          <a:highlight>
                            <a:schemeClr val="dk1"/>
                          </a:highlight>
                          <a:latin typeface="Helvetica Neue"/>
                          <a:ea typeface="Helvetica Neue"/>
                          <a:cs typeface="Helvetica Neue"/>
                          <a:sym typeface="Helvetica Neue"/>
                        </a:rPr>
                        <a:t>$ </a:t>
                      </a:r>
                      <a:endParaRPr sz="1600" u="none" cap="none" strike="noStrike">
                        <a:solidFill>
                          <a:srgbClr val="F3F3F3"/>
                        </a:solidFill>
                        <a:highlight>
                          <a:schemeClr val="dk1"/>
                        </a:highlight>
                        <a:latin typeface="Helvetica Neue"/>
                        <a:ea typeface="Helvetica Neue"/>
                        <a:cs typeface="Helvetica Neue"/>
                        <a:sym typeface="Helvetica Neue"/>
                      </a:endParaRPr>
                    </a:p>
                  </a:txBody>
                  <a:tcPr marT="63500" marB="63500" marR="63500" marL="63500">
                    <a:solidFill>
                      <a:srgbClr val="000000"/>
                    </a:solidFill>
                  </a:tcPr>
                </a:tc>
              </a:tr>
            </a:tbl>
          </a:graphicData>
        </a:graphic>
      </p:graphicFrame>
      <p:pic>
        <p:nvPicPr>
          <p:cNvPr id="540" name="Google Shape;540;p6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41" name="Google Shape;541;p65"/>
          <p:cNvSpPr txBox="1"/>
          <p:nvPr/>
        </p:nvSpPr>
        <p:spPr>
          <a:xfrm>
            <a:off x="643801" y="2789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INIT</a:t>
            </a:r>
            <a:endParaRPr b="0" i="1" sz="3800" u="none" cap="none" strike="noStrike">
              <a:solidFill>
                <a:schemeClr val="dk1"/>
              </a:solidFill>
              <a:highlight>
                <a:srgbClr val="A6FFCA"/>
              </a:highlight>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pic>
        <p:nvPicPr>
          <p:cNvPr id="542" name="Google Shape;542;p65"/>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pic>
        <p:nvPicPr>
          <p:cNvPr id="547" name="Google Shape;547;p66"/>
          <p:cNvPicPr preferRelativeResize="0"/>
          <p:nvPr/>
        </p:nvPicPr>
        <p:blipFill rotWithShape="1">
          <a:blip r:embed="rId3">
            <a:alphaModFix/>
          </a:blip>
          <a:srcRect b="0" l="0" r="0" t="0"/>
          <a:stretch/>
        </p:blipFill>
        <p:spPr>
          <a:xfrm>
            <a:off x="3624125" y="1969650"/>
            <a:ext cx="4723850" cy="2557850"/>
          </a:xfrm>
          <a:prstGeom prst="rect">
            <a:avLst/>
          </a:prstGeom>
          <a:noFill/>
          <a:ln>
            <a:noFill/>
          </a:ln>
        </p:spPr>
      </p:pic>
      <p:pic>
        <p:nvPicPr>
          <p:cNvPr id="548" name="Google Shape;548;p66"/>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549" name="Google Shape;549;p66"/>
          <p:cNvSpPr txBox="1"/>
          <p:nvPr/>
        </p:nvSpPr>
        <p:spPr>
          <a:xfrm>
            <a:off x="643801" y="2545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STATUS</a:t>
            </a:r>
            <a:endParaRPr b="0" i="1" sz="3800" u="none" cap="none" strike="noStrike">
              <a:solidFill>
                <a:schemeClr val="dk1"/>
              </a:solidFill>
              <a:highlight>
                <a:srgbClr val="A6FFCA"/>
              </a:highlight>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550" name="Google Shape;550;p66"/>
          <p:cNvSpPr txBox="1"/>
          <p:nvPr/>
        </p:nvSpPr>
        <p:spPr>
          <a:xfrm>
            <a:off x="364200" y="1118900"/>
            <a:ext cx="8415600" cy="3212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Ya hemos visto cómo inicializar un repositorio localmente utilizando </a:t>
            </a:r>
            <a:r>
              <a:rPr b="1" i="1" lang="es" sz="1800" u="none" cap="none" strike="noStrike">
                <a:solidFill>
                  <a:schemeClr val="dk1"/>
                </a:solidFill>
                <a:latin typeface="Helvetica Neue"/>
                <a:ea typeface="Helvetica Neue"/>
                <a:cs typeface="Helvetica Neue"/>
                <a:sym typeface="Helvetica Neue"/>
              </a:rPr>
              <a:t>git init</a:t>
            </a:r>
            <a:r>
              <a:rPr b="0" i="0" lang="es" sz="1800" u="none" cap="none" strike="noStrike">
                <a:solidFill>
                  <a:schemeClr val="dk1"/>
                </a:solidFill>
                <a:latin typeface="Helvetica Neue Light"/>
                <a:ea typeface="Helvetica Neue Light"/>
                <a:cs typeface="Helvetica Neue Light"/>
                <a:sym typeface="Helvetica Neue Light"/>
              </a:rPr>
              <a:t>. Ahora nos toca crear los archivos que vamos a usar en este repositorio.</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Vamos a </a:t>
            </a:r>
            <a:r>
              <a:rPr b="1" i="0" lang="es" sz="1800" u="none" cap="none" strike="noStrike">
                <a:solidFill>
                  <a:schemeClr val="dk1"/>
                </a:solidFill>
                <a:latin typeface="Helvetica Neue"/>
                <a:ea typeface="Helvetica Neue"/>
                <a:cs typeface="Helvetica Neue"/>
                <a:sym typeface="Helvetica Neue"/>
              </a:rPr>
              <a:t>Sublime Text</a:t>
            </a:r>
            <a:r>
              <a:rPr b="0" i="0" lang="es" sz="1800" u="none" cap="none" strike="noStrike">
                <a:solidFill>
                  <a:schemeClr val="dk1"/>
                </a:solidFill>
                <a:latin typeface="Helvetica Neue Light"/>
                <a:ea typeface="Helvetica Neue Light"/>
                <a:cs typeface="Helvetica Neue Light"/>
                <a:sym typeface="Helvetica Neue Light"/>
              </a:rPr>
              <a:t>:</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   Primero, b</a:t>
            </a:r>
            <a:r>
              <a:rPr b="0" i="0" lang="es" sz="1800" u="none" cap="none" strike="noStrike">
                <a:solidFill>
                  <a:schemeClr val="dk1"/>
                </a:solidFill>
                <a:latin typeface="Helvetica Neue Light"/>
                <a:ea typeface="Helvetica Neue Light"/>
                <a:cs typeface="Helvetica Neue Light"/>
                <a:sym typeface="Helvetica Neue Light"/>
              </a:rPr>
              <a:t>uscamos el </a:t>
            </a:r>
            <a:endParaRPr b="0" i="0" sz="1800" u="none" cap="none" strike="noStrike">
              <a:solidFill>
                <a:schemeClr val="dk1"/>
              </a:solidFill>
              <a:latin typeface="Helvetica Neue Light"/>
              <a:ea typeface="Helvetica Neue Light"/>
              <a:cs typeface="Helvetica Neue Light"/>
              <a:sym typeface="Helvetica Neue Light"/>
            </a:endParaRPr>
          </a:p>
          <a:p>
            <a:pPr indent="457200" lvl="0" marL="0" marR="0" rtl="0" algn="just">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 </a:t>
            </a:r>
            <a:r>
              <a:rPr b="0" i="0" lang="es" sz="1800" u="none" cap="none" strike="noStrike">
                <a:solidFill>
                  <a:schemeClr val="dk1"/>
                </a:solidFill>
                <a:latin typeface="Helvetica Neue Light"/>
                <a:ea typeface="Helvetica Neue Light"/>
                <a:cs typeface="Helvetica Neue Light"/>
                <a:sym typeface="Helvetica Neue Light"/>
              </a:rPr>
              <a:t>repositorio creado</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rgbClr val="444444"/>
              </a:solidFill>
              <a:highlight>
                <a:srgbClr val="FFFFFF"/>
              </a:highlight>
              <a:latin typeface="Helvetica Neue Light"/>
              <a:ea typeface="Helvetica Neue Light"/>
              <a:cs typeface="Helvetica Neue Light"/>
              <a:sym typeface="Helvetica Neue Light"/>
            </a:endParaRPr>
          </a:p>
        </p:txBody>
      </p:sp>
      <p:pic>
        <p:nvPicPr>
          <p:cNvPr id="551" name="Google Shape;551;p66"/>
          <p:cNvPicPr preferRelativeResize="0"/>
          <p:nvPr/>
        </p:nvPicPr>
        <p:blipFill rotWithShape="1">
          <a:blip r:embed="rId5">
            <a:alphaModFix/>
          </a:blip>
          <a:srcRect b="0" l="0" r="0" t="0"/>
          <a:stretch/>
        </p:blipFill>
        <p:spPr>
          <a:xfrm>
            <a:off x="7957475" y="0"/>
            <a:ext cx="1186525" cy="11865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6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57" name="Google Shape;557;p67"/>
          <p:cNvSpPr txBox="1"/>
          <p:nvPr/>
        </p:nvSpPr>
        <p:spPr>
          <a:xfrm>
            <a:off x="364200" y="1139325"/>
            <a:ext cx="8415600" cy="687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 🙌 </a:t>
            </a:r>
            <a:r>
              <a:rPr lang="es" sz="1800">
                <a:solidFill>
                  <a:schemeClr val="dk1"/>
                </a:solidFill>
                <a:latin typeface="Helvetica Neue Light"/>
                <a:ea typeface="Helvetica Neue Light"/>
                <a:cs typeface="Helvetica Neue Light"/>
                <a:sym typeface="Helvetica Neue Light"/>
              </a:rPr>
              <a:t>Luego c</a:t>
            </a:r>
            <a:r>
              <a:rPr b="0" i="0" lang="es" sz="1800" u="none" cap="none" strike="noStrike">
                <a:solidFill>
                  <a:schemeClr val="dk1"/>
                </a:solidFill>
                <a:latin typeface="Helvetica Neue Light"/>
                <a:ea typeface="Helvetica Neue Light"/>
                <a:cs typeface="Helvetica Neue Light"/>
                <a:sym typeface="Helvetica Neue Light"/>
              </a:rPr>
              <a:t>reamos un archivo</a:t>
            </a:r>
            <a:r>
              <a:rPr b="1" i="0" lang="es" sz="1800" u="none" cap="none" strike="noStrike">
                <a:solidFill>
                  <a:schemeClr val="dk1"/>
                </a:solidFill>
                <a:latin typeface="Helvetica Neue"/>
                <a:ea typeface="Helvetica Neue"/>
                <a:cs typeface="Helvetica Neue"/>
                <a:sym typeface="Helvetica Neue"/>
              </a:rPr>
              <a:t> index.html</a:t>
            </a:r>
            <a:r>
              <a:rPr b="0" i="0" lang="es" sz="1800" u="none" cap="none" strike="noStrike">
                <a:solidFill>
                  <a:schemeClr val="dk1"/>
                </a:solidFill>
                <a:latin typeface="Helvetica Neue Light"/>
                <a:ea typeface="Helvetica Neue Light"/>
                <a:cs typeface="Helvetica Neue Light"/>
                <a:sym typeface="Helvetica Neue Light"/>
              </a:rPr>
              <a:t> que se guardará en el repositorio</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444444"/>
              </a:solidFill>
              <a:highlight>
                <a:srgbClr val="FFFFFF"/>
              </a:highlight>
              <a:latin typeface="Helvetica Neue Light"/>
              <a:ea typeface="Helvetica Neue Light"/>
              <a:cs typeface="Helvetica Neue Light"/>
              <a:sym typeface="Helvetica Neue Light"/>
            </a:endParaRPr>
          </a:p>
        </p:txBody>
      </p:sp>
      <p:pic>
        <p:nvPicPr>
          <p:cNvPr id="558" name="Google Shape;558;p67"/>
          <p:cNvPicPr preferRelativeResize="0"/>
          <p:nvPr/>
        </p:nvPicPr>
        <p:blipFill rotWithShape="1">
          <a:blip r:embed="rId4">
            <a:alphaModFix/>
          </a:blip>
          <a:srcRect b="0" l="0" r="0" t="0"/>
          <a:stretch/>
        </p:blipFill>
        <p:spPr>
          <a:xfrm>
            <a:off x="1519900" y="1745125"/>
            <a:ext cx="6104200" cy="2873675"/>
          </a:xfrm>
          <a:prstGeom prst="rect">
            <a:avLst/>
          </a:prstGeom>
          <a:noFill/>
          <a:ln>
            <a:noFill/>
          </a:ln>
        </p:spPr>
      </p:pic>
      <p:sp>
        <p:nvSpPr>
          <p:cNvPr id="559" name="Google Shape;559;p67"/>
          <p:cNvSpPr txBox="1"/>
          <p:nvPr/>
        </p:nvSpPr>
        <p:spPr>
          <a:xfrm>
            <a:off x="643801" y="2545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STATUS</a:t>
            </a:r>
            <a:endParaRPr b="0" i="1" sz="3800" u="none" cap="none" strike="noStrike">
              <a:solidFill>
                <a:schemeClr val="dk1"/>
              </a:solidFill>
              <a:highlight>
                <a:srgbClr val="A6FFCA"/>
              </a:highlight>
              <a:latin typeface="Anton"/>
              <a:ea typeface="Anton"/>
              <a:cs typeface="Anton"/>
              <a:sym typeface="Anton"/>
            </a:endParaRPr>
          </a:p>
        </p:txBody>
      </p:sp>
      <p:pic>
        <p:nvPicPr>
          <p:cNvPr id="560" name="Google Shape;560;p67"/>
          <p:cNvPicPr preferRelativeResize="0"/>
          <p:nvPr/>
        </p:nvPicPr>
        <p:blipFill rotWithShape="1">
          <a:blip r:embed="rId5">
            <a:alphaModFix/>
          </a:blip>
          <a:srcRect b="0" l="0" r="0" t="0"/>
          <a:stretch/>
        </p:blipFill>
        <p:spPr>
          <a:xfrm>
            <a:off x="7957475" y="0"/>
            <a:ext cx="1186525" cy="11865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graphicFrame>
        <p:nvGraphicFramePr>
          <p:cNvPr id="565" name="Google Shape;565;p68"/>
          <p:cNvGraphicFramePr/>
          <p:nvPr/>
        </p:nvGraphicFramePr>
        <p:xfrm>
          <a:off x="862400" y="1850375"/>
          <a:ext cx="3000000" cy="3000000"/>
        </p:xfrm>
        <a:graphic>
          <a:graphicData uri="http://schemas.openxmlformats.org/drawingml/2006/table">
            <a:tbl>
              <a:tblPr>
                <a:noFill/>
                <a:tableStyleId>{654D9750-047D-4248-950D-A6E3CB8C0ED8}</a:tableStyleId>
              </a:tblPr>
              <a:tblGrid>
                <a:gridCol w="7532125"/>
              </a:tblGrid>
              <a:tr h="12700">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 </a:t>
                      </a:r>
                      <a:r>
                        <a:rPr lang="es" sz="1600" u="none" cap="none" strike="noStrike">
                          <a:solidFill>
                            <a:srgbClr val="F3F3F3"/>
                          </a:solidFill>
                          <a:highlight>
                            <a:srgbClr val="000000"/>
                          </a:highlight>
                          <a:latin typeface="Helvetica Neue Light"/>
                          <a:ea typeface="Helvetica Neue Light"/>
                          <a:cs typeface="Helvetica Neue Light"/>
                          <a:sym typeface="Helvetica Neue Light"/>
                        </a:rPr>
                        <a:t>git status</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rgbClr val="000000"/>
                          </a:highlight>
                          <a:latin typeface="Helvetica Neue Light"/>
                          <a:ea typeface="Helvetica Neue Light"/>
                          <a:cs typeface="Helvetica Neue Light"/>
                          <a:sym typeface="Helvetica Neue Light"/>
                        </a:rPr>
                        <a:t>On branch master</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rgbClr val="000000"/>
                          </a:highlight>
                          <a:latin typeface="Helvetica Neue Light"/>
                          <a:ea typeface="Helvetica Neue Light"/>
                          <a:cs typeface="Helvetica Neue Light"/>
                          <a:sym typeface="Helvetica Neue Light"/>
                        </a:rPr>
                        <a:t>No commits yet</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rgbClr val="000000"/>
                          </a:highlight>
                          <a:latin typeface="Helvetica Neue Light"/>
                          <a:ea typeface="Helvetica Neue Light"/>
                          <a:cs typeface="Helvetica Neue Light"/>
                          <a:sym typeface="Helvetica Neue Light"/>
                        </a:rPr>
                        <a:t>Untracked files:</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rgbClr val="000000"/>
                          </a:highlight>
                          <a:latin typeface="Helvetica Neue Light"/>
                          <a:ea typeface="Helvetica Neue Light"/>
                          <a:cs typeface="Helvetica Neue Light"/>
                          <a:sym typeface="Helvetica Neue Light"/>
                        </a:rPr>
                        <a:t>  (use "git add &lt;file&gt;..." to include in what will be committed)</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rgbClr val="000000"/>
                          </a:highlight>
                          <a:latin typeface="Helvetica Neue Light"/>
                          <a:ea typeface="Helvetica Neue Light"/>
                          <a:cs typeface="Helvetica Neue Light"/>
                          <a:sym typeface="Helvetica Neue Light"/>
                        </a:rPr>
                        <a:t>        </a:t>
                      </a:r>
                      <a:r>
                        <a:rPr lang="es" sz="1600" u="none" cap="none" strike="noStrike">
                          <a:solidFill>
                            <a:srgbClr val="FF0000"/>
                          </a:solidFill>
                          <a:highlight>
                            <a:srgbClr val="000000"/>
                          </a:highlight>
                          <a:latin typeface="Helvetica Neue Light"/>
                          <a:ea typeface="Helvetica Neue Light"/>
                          <a:cs typeface="Helvetica Neue Light"/>
                          <a:sym typeface="Helvetica Neue Light"/>
                        </a:rPr>
                        <a:t>index.html</a:t>
                      </a:r>
                      <a:endParaRPr sz="1600" u="none" cap="none" strike="noStrike">
                        <a:solidFill>
                          <a:srgbClr val="FF0000"/>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rgbClr val="000000"/>
                          </a:highlight>
                          <a:latin typeface="Helvetica Neue Light"/>
                          <a:ea typeface="Helvetica Neue Light"/>
                          <a:cs typeface="Helvetica Neue Light"/>
                          <a:sym typeface="Helvetica Neue Light"/>
                        </a:rPr>
                        <a:t>nothing added to commit but untracked files present (use "git add" to track)</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txBody>
                  <a:tcPr marT="63500" marB="63500" marR="63500" marL="63500">
                    <a:solidFill>
                      <a:srgbClr val="000000"/>
                    </a:solidFill>
                  </a:tcPr>
                </a:tc>
              </a:tr>
            </a:tbl>
          </a:graphicData>
        </a:graphic>
      </p:graphicFrame>
      <p:pic>
        <p:nvPicPr>
          <p:cNvPr id="566" name="Google Shape;566;p6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67" name="Google Shape;567;p68"/>
          <p:cNvSpPr txBox="1"/>
          <p:nvPr/>
        </p:nvSpPr>
        <p:spPr>
          <a:xfrm>
            <a:off x="364200" y="1074775"/>
            <a:ext cx="8415600" cy="474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800">
                <a:solidFill>
                  <a:schemeClr val="dk1"/>
                </a:solidFill>
                <a:latin typeface="Helvetica Neue Light"/>
                <a:ea typeface="Helvetica Neue Light"/>
                <a:cs typeface="Helvetica Neue Light"/>
                <a:sym typeface="Helvetica Neue Light"/>
              </a:rPr>
              <a:t>👀 </a:t>
            </a:r>
            <a:r>
              <a:rPr b="0" i="0" lang="es" sz="1800" u="none" cap="none" strike="noStrike">
                <a:solidFill>
                  <a:schemeClr val="dk1"/>
                </a:solidFill>
                <a:latin typeface="Helvetica Neue Light"/>
                <a:ea typeface="Helvetica Neue Light"/>
                <a:cs typeface="Helvetica Neue Light"/>
                <a:sym typeface="Helvetica Neue Light"/>
              </a:rPr>
              <a:t> Vamos a la terminal y con </a:t>
            </a:r>
            <a:r>
              <a:rPr b="1" i="1" lang="es" sz="1800" u="none" cap="none" strike="noStrike">
                <a:solidFill>
                  <a:schemeClr val="dk1"/>
                </a:solidFill>
                <a:latin typeface="Helvetica Neue"/>
                <a:ea typeface="Helvetica Neue"/>
                <a:cs typeface="Helvetica Neue"/>
                <a:sym typeface="Helvetica Neue"/>
              </a:rPr>
              <a:t>git status</a:t>
            </a:r>
            <a:r>
              <a:rPr b="0" i="1" lang="es" sz="1800" u="none" cap="none" strike="noStrike">
                <a:solidFill>
                  <a:schemeClr val="dk1"/>
                </a:solidFill>
                <a:latin typeface="Helvetica Neue Light"/>
                <a:ea typeface="Helvetica Neue Light"/>
                <a:cs typeface="Helvetica Neue Light"/>
                <a:sym typeface="Helvetica Neue Light"/>
              </a:rPr>
              <a:t> </a:t>
            </a:r>
            <a:r>
              <a:rPr b="0" i="0" lang="es" sz="1800" u="none" cap="none" strike="noStrike">
                <a:solidFill>
                  <a:schemeClr val="dk1"/>
                </a:solidFill>
                <a:latin typeface="Helvetica Neue Light"/>
                <a:ea typeface="Helvetica Neue Light"/>
                <a:cs typeface="Helvetica Neue Light"/>
                <a:sym typeface="Helvetica Neue Light"/>
              </a:rPr>
              <a:t>chequeamos el estado de nuestro repositorio</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444444"/>
              </a:solidFill>
              <a:latin typeface="Helvetica Neue Light"/>
              <a:ea typeface="Helvetica Neue Light"/>
              <a:cs typeface="Helvetica Neue Light"/>
              <a:sym typeface="Helvetica Neue Light"/>
            </a:endParaRPr>
          </a:p>
        </p:txBody>
      </p:sp>
      <p:sp>
        <p:nvSpPr>
          <p:cNvPr id="568" name="Google Shape;568;p68"/>
          <p:cNvSpPr txBox="1"/>
          <p:nvPr/>
        </p:nvSpPr>
        <p:spPr>
          <a:xfrm>
            <a:off x="643801" y="3769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STATUS</a:t>
            </a:r>
            <a:endParaRPr b="0" i="1" sz="3800" u="none" cap="none" strike="noStrike">
              <a:solidFill>
                <a:schemeClr val="dk1"/>
              </a:solidFill>
              <a:highlight>
                <a:srgbClr val="A6FFCA"/>
              </a:highlight>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pic>
        <p:nvPicPr>
          <p:cNvPr id="569" name="Google Shape;569;p68"/>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pic>
        <p:nvPicPr>
          <p:cNvPr id="574" name="Google Shape;574;p6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75" name="Google Shape;575;p69"/>
          <p:cNvSpPr txBox="1"/>
          <p:nvPr/>
        </p:nvSpPr>
        <p:spPr>
          <a:xfrm>
            <a:off x="858600" y="365250"/>
            <a:ext cx="74268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GIT: ¿RECUERDAN LOS 3 ESTADOS?</a:t>
            </a:r>
            <a:endParaRPr b="0" i="1" sz="4000" u="none" cap="none" strike="noStrike">
              <a:solidFill>
                <a:srgbClr val="000000"/>
              </a:solidFill>
              <a:latin typeface="Anton"/>
              <a:ea typeface="Anton"/>
              <a:cs typeface="Anton"/>
              <a:sym typeface="Anton"/>
            </a:endParaRPr>
          </a:p>
        </p:txBody>
      </p:sp>
      <p:pic>
        <p:nvPicPr>
          <p:cNvPr id="576" name="Google Shape;576;p69"/>
          <p:cNvPicPr preferRelativeResize="0"/>
          <p:nvPr/>
        </p:nvPicPr>
        <p:blipFill rotWithShape="1">
          <a:blip r:embed="rId4">
            <a:alphaModFix/>
          </a:blip>
          <a:srcRect b="0" l="0" r="0" t="0"/>
          <a:stretch/>
        </p:blipFill>
        <p:spPr>
          <a:xfrm>
            <a:off x="3381750" y="1070415"/>
            <a:ext cx="5358940" cy="3581834"/>
          </a:xfrm>
          <a:prstGeom prst="rect">
            <a:avLst/>
          </a:prstGeom>
          <a:noFill/>
          <a:ln>
            <a:noFill/>
          </a:ln>
        </p:spPr>
      </p:pic>
      <p:cxnSp>
        <p:nvCxnSpPr>
          <p:cNvPr id="577" name="Google Shape;577;p69"/>
          <p:cNvCxnSpPr/>
          <p:nvPr/>
        </p:nvCxnSpPr>
        <p:spPr>
          <a:xfrm>
            <a:off x="2307975" y="1677525"/>
            <a:ext cx="1372500" cy="0"/>
          </a:xfrm>
          <a:prstGeom prst="straightConnector1">
            <a:avLst/>
          </a:prstGeom>
          <a:noFill/>
          <a:ln cap="flat" cmpd="sng" w="28575">
            <a:solidFill>
              <a:srgbClr val="EF89D2"/>
            </a:solidFill>
            <a:prstDash val="solid"/>
            <a:round/>
            <a:headEnd len="sm" w="sm" type="none"/>
            <a:tailEnd len="med" w="med" type="triangle"/>
          </a:ln>
        </p:spPr>
      </p:cxnSp>
      <p:sp>
        <p:nvSpPr>
          <p:cNvPr id="578" name="Google Shape;578;p69"/>
          <p:cNvSpPr txBox="1"/>
          <p:nvPr/>
        </p:nvSpPr>
        <p:spPr>
          <a:xfrm>
            <a:off x="270300" y="1208450"/>
            <a:ext cx="1980600" cy="1036800"/>
          </a:xfrm>
          <a:prstGeom prst="rect">
            <a:avLst/>
          </a:prstGeom>
          <a:solidFill>
            <a:srgbClr val="EF89D2"/>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Estamos aquí con el</a:t>
            </a:r>
            <a:r>
              <a:rPr b="1" i="0" lang="es" sz="1800" u="none" cap="none" strike="noStrike">
                <a:solidFill>
                  <a:srgbClr val="000000"/>
                </a:solidFill>
                <a:latin typeface="Helvetica Neue"/>
                <a:ea typeface="Helvetica Neue"/>
                <a:cs typeface="Helvetica Neue"/>
                <a:sym typeface="Helvetica Neue"/>
              </a:rPr>
              <a:t> </a:t>
            </a:r>
            <a:r>
              <a:rPr b="1" i="1" lang="es" sz="1800" u="none" cap="none" strike="noStrike">
                <a:solidFill>
                  <a:srgbClr val="000000"/>
                </a:solidFill>
                <a:latin typeface="Helvetica Neue"/>
                <a:ea typeface="Helvetica Neue"/>
                <a:cs typeface="Helvetica Neue"/>
                <a:sym typeface="Helvetica Neue"/>
              </a:rPr>
              <a:t>index.html </a:t>
            </a:r>
            <a:r>
              <a:rPr b="0" i="0" lang="es" sz="1800" u="none" cap="none" strike="noStrike">
                <a:solidFill>
                  <a:srgbClr val="000000"/>
                </a:solidFill>
                <a:latin typeface="Helvetica Neue Light"/>
                <a:ea typeface="Helvetica Neue Light"/>
                <a:cs typeface="Helvetica Neue Light"/>
                <a:sym typeface="Helvetica Neue Light"/>
              </a:rPr>
              <a:t>creado.</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pic>
        <p:nvPicPr>
          <p:cNvPr id="583" name="Google Shape;583;p7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84" name="Google Shape;584;p70"/>
          <p:cNvSpPr txBox="1"/>
          <p:nvPr/>
        </p:nvSpPr>
        <p:spPr>
          <a:xfrm>
            <a:off x="643801" y="2545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ADD</a:t>
            </a:r>
            <a:r>
              <a:rPr b="0" i="1" lang="es" sz="3800" u="none" cap="none" strike="noStrike">
                <a:solidFill>
                  <a:schemeClr val="dk1"/>
                </a:solidFill>
                <a:latin typeface="Anton"/>
                <a:ea typeface="Anton"/>
                <a:cs typeface="Anton"/>
                <a:sym typeface="Anton"/>
              </a:rPr>
              <a:t>  </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585" name="Google Shape;585;p70"/>
          <p:cNvSpPr txBox="1"/>
          <p:nvPr/>
        </p:nvSpPr>
        <p:spPr>
          <a:xfrm>
            <a:off x="716925" y="1221475"/>
            <a:ext cx="7856400" cy="3000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chemeClr val="dk1"/>
                </a:solidFill>
                <a:highlight>
                  <a:srgbClr val="E0FF00"/>
                </a:highlight>
                <a:latin typeface="Helvetica Neue Light"/>
                <a:ea typeface="Helvetica Neue Light"/>
                <a:cs typeface="Helvetica Neue Light"/>
                <a:sym typeface="Helvetica Neue Light"/>
              </a:rPr>
              <a:t>Ahora se necesita </a:t>
            </a:r>
            <a:r>
              <a:rPr b="1" i="0" lang="es" sz="2000" u="none" cap="none" strike="noStrike">
                <a:solidFill>
                  <a:schemeClr val="dk1"/>
                </a:solidFill>
                <a:highlight>
                  <a:srgbClr val="E0FF00"/>
                </a:highlight>
                <a:latin typeface="Helvetica Neue"/>
                <a:ea typeface="Helvetica Neue"/>
                <a:cs typeface="Helvetica Neue"/>
                <a:sym typeface="Helvetica Neue"/>
              </a:rPr>
              <a:t>agregar el o los archivos al Staging Area</a:t>
            </a:r>
            <a:r>
              <a:rPr b="0" i="0" lang="es" sz="2000" u="none" cap="none" strike="noStrike">
                <a:solidFill>
                  <a:schemeClr val="dk1"/>
                </a:solidFill>
                <a:highlight>
                  <a:srgbClr val="E0FF00"/>
                </a:highlight>
                <a:latin typeface="Helvetica Neue Light"/>
                <a:ea typeface="Helvetica Neue Light"/>
                <a:cs typeface="Helvetica Neue Light"/>
                <a:sym typeface="Helvetica Neue Light"/>
              </a:rPr>
              <a:t>. </a:t>
            </a:r>
            <a:endParaRPr b="0" i="0" sz="2000" u="none" cap="none" strike="noStrike">
              <a:solidFill>
                <a:schemeClr val="dk1"/>
              </a:solidFill>
              <a:highlight>
                <a:srgbClr val="E0FF00"/>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En nuestro caso, para el </a:t>
            </a:r>
            <a:r>
              <a:rPr b="1" i="0" lang="es" sz="2000" u="none" cap="none" strike="noStrike">
                <a:solidFill>
                  <a:schemeClr val="dk1"/>
                </a:solidFill>
                <a:latin typeface="Helvetica Neue"/>
                <a:ea typeface="Helvetica Neue"/>
                <a:cs typeface="Helvetica Neue"/>
                <a:sym typeface="Helvetica Neue"/>
              </a:rPr>
              <a:t>index.html vamos a usar el comando </a:t>
            </a:r>
            <a:r>
              <a:rPr b="1" i="1" lang="es" sz="2000" u="none" cap="none" strike="noStrike">
                <a:solidFill>
                  <a:schemeClr val="dk1"/>
                </a:solidFill>
                <a:latin typeface="Helvetica Neue"/>
                <a:ea typeface="Helvetica Neue"/>
                <a:cs typeface="Helvetica Neue"/>
                <a:sym typeface="Helvetica Neue"/>
              </a:rPr>
              <a:t>git add + el nombre del archivo</a:t>
            </a:r>
            <a:r>
              <a:rPr b="0" i="1" lang="es" sz="2000" u="none" cap="none" strike="noStrike">
                <a:solidFill>
                  <a:schemeClr val="dk1"/>
                </a:solidFill>
                <a:latin typeface="Helvetica Neue Light"/>
                <a:ea typeface="Helvetica Neue Light"/>
                <a:cs typeface="Helvetica Neue Light"/>
                <a:sym typeface="Helvetica Neue Light"/>
              </a:rPr>
              <a:t>, </a:t>
            </a:r>
            <a:r>
              <a:rPr b="0" i="0" lang="es" sz="2000" u="none" cap="none" strike="noStrike">
                <a:solidFill>
                  <a:schemeClr val="dk1"/>
                </a:solidFill>
                <a:latin typeface="Helvetica Neue Light"/>
                <a:ea typeface="Helvetica Neue Light"/>
                <a:cs typeface="Helvetica Neue Light"/>
                <a:sym typeface="Helvetica Neue Light"/>
              </a:rPr>
              <a:t>lo cual permite adherir el archivo para subirlo luego al repositorio. También se puede usar </a:t>
            </a:r>
            <a:r>
              <a:rPr b="1" i="1" lang="es" sz="2000" u="none" cap="none" strike="noStrike">
                <a:solidFill>
                  <a:schemeClr val="dk1"/>
                </a:solidFill>
                <a:latin typeface="Helvetica Neue"/>
                <a:ea typeface="Helvetica Neue"/>
                <a:cs typeface="Helvetica Neue"/>
                <a:sym typeface="Helvetica Neue"/>
              </a:rPr>
              <a:t>git add .</a:t>
            </a:r>
            <a:r>
              <a:rPr b="0" i="1" lang="es" sz="2000" u="none" cap="none" strike="noStrike">
                <a:solidFill>
                  <a:schemeClr val="dk1"/>
                </a:solidFill>
                <a:latin typeface="Helvetica Neue Light"/>
                <a:ea typeface="Helvetica Neue Light"/>
                <a:cs typeface="Helvetica Neue Light"/>
                <a:sym typeface="Helvetica Neue Light"/>
              </a:rPr>
              <a:t> </a:t>
            </a:r>
            <a:r>
              <a:rPr b="0" i="0" lang="es" sz="2000" u="none" cap="none" strike="noStrike">
                <a:solidFill>
                  <a:schemeClr val="dk1"/>
                </a:solidFill>
                <a:latin typeface="Helvetica Neue Light"/>
                <a:ea typeface="Helvetica Neue Light"/>
                <a:cs typeface="Helvetica Neue Light"/>
                <a:sym typeface="Helvetica Neue Light"/>
              </a:rPr>
              <a:t>que adhiere todos los archivos nuevos.</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Para verificar si funciono, nuevamente utilizamos </a:t>
            </a:r>
            <a:r>
              <a:rPr b="1" i="1" lang="es" sz="2000" u="none" cap="none" strike="noStrike">
                <a:solidFill>
                  <a:schemeClr val="dk1"/>
                </a:solidFill>
                <a:latin typeface="Helvetica Neue"/>
                <a:ea typeface="Helvetica Neue"/>
                <a:cs typeface="Helvetica Neue"/>
                <a:sym typeface="Helvetica Neue"/>
              </a:rPr>
              <a:t>git status</a:t>
            </a:r>
            <a:r>
              <a:rPr b="0" i="1" lang="es" sz="2000" u="none" cap="none" strike="noStrike">
                <a:solidFill>
                  <a:schemeClr val="dk1"/>
                </a:solidFill>
                <a:latin typeface="Helvetica Neue Light"/>
                <a:ea typeface="Helvetica Neue Light"/>
                <a:cs typeface="Helvetica Neue Light"/>
                <a:sym typeface="Helvetica Neue Light"/>
              </a:rPr>
              <a:t>.</a:t>
            </a:r>
            <a:endParaRPr b="0" i="1" sz="2000" u="none" cap="none" strike="noStrike">
              <a:solidFill>
                <a:srgbClr val="1C3643"/>
              </a:solidFill>
              <a:latin typeface="Helvetica Neue Light"/>
              <a:ea typeface="Helvetica Neue Light"/>
              <a:cs typeface="Helvetica Neue Light"/>
              <a:sym typeface="Helvetica Neue Ligh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pic>
        <p:nvPicPr>
          <p:cNvPr id="590" name="Google Shape;590;p7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591" name="Google Shape;591;p71"/>
          <p:cNvGraphicFramePr/>
          <p:nvPr/>
        </p:nvGraphicFramePr>
        <p:xfrm>
          <a:off x="354213" y="1434838"/>
          <a:ext cx="3000000" cy="3000000"/>
        </p:xfrm>
        <a:graphic>
          <a:graphicData uri="http://schemas.openxmlformats.org/drawingml/2006/table">
            <a:tbl>
              <a:tblPr>
                <a:noFill/>
                <a:tableStyleId>{654D9750-047D-4248-950D-A6E3CB8C0ED8}</a:tableStyleId>
              </a:tblPr>
              <a:tblGrid>
                <a:gridCol w="8435575"/>
              </a:tblGrid>
              <a:tr h="12700">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a:t>
                      </a:r>
                      <a:r>
                        <a:rPr lang="es" sz="1800" u="none" cap="none" strike="noStrike">
                          <a:solidFill>
                            <a:srgbClr val="F3F3F3"/>
                          </a:solidFill>
                          <a:highlight>
                            <a:srgbClr val="000000"/>
                          </a:highlight>
                          <a:latin typeface="Helvetica Neue Light"/>
                          <a:ea typeface="Helvetica Neue Light"/>
                          <a:cs typeface="Helvetica Neue Light"/>
                          <a:sym typeface="Helvetica Neue Light"/>
                        </a:rPr>
                        <a:t> git add index.html</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a:t>
                      </a:r>
                      <a:r>
                        <a:rPr lang="es" sz="1800" u="none" cap="none" strike="noStrike">
                          <a:solidFill>
                            <a:srgbClr val="F3F3F3"/>
                          </a:solidFill>
                          <a:highlight>
                            <a:srgbClr val="000000"/>
                          </a:highlight>
                          <a:latin typeface="Helvetica Neue Light"/>
                          <a:ea typeface="Helvetica Neue Light"/>
                          <a:cs typeface="Helvetica Neue Light"/>
                          <a:sym typeface="Helvetica Neue Light"/>
                        </a:rPr>
                        <a:t> git status</a:t>
                      </a:r>
                      <a:br>
                        <a:rPr lang="es" sz="1800" u="none" cap="none" strike="noStrike">
                          <a:solidFill>
                            <a:srgbClr val="F3F3F3"/>
                          </a:solidFill>
                          <a:highlight>
                            <a:srgbClr val="000000"/>
                          </a:highlight>
                          <a:latin typeface="Helvetica Neue Light"/>
                          <a:ea typeface="Helvetica Neue Light"/>
                          <a:cs typeface="Helvetica Neue Light"/>
                          <a:sym typeface="Helvetica Neue Light"/>
                        </a:rPr>
                      </a:br>
                      <a:r>
                        <a:rPr lang="es" sz="1800" u="none" cap="none" strike="noStrike">
                          <a:solidFill>
                            <a:srgbClr val="F3F3F3"/>
                          </a:solidFill>
                          <a:highlight>
                            <a:srgbClr val="000000"/>
                          </a:highlight>
                          <a:latin typeface="Helvetica Neue Light"/>
                          <a:ea typeface="Helvetica Neue Light"/>
                          <a:cs typeface="Helvetica Neue Light"/>
                          <a:sym typeface="Helvetica Neue Light"/>
                        </a:rPr>
                        <a:t>On branch master</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Light"/>
                          <a:ea typeface="Helvetica Neue Light"/>
                          <a:cs typeface="Helvetica Neue Light"/>
                          <a:sym typeface="Helvetica Neue Light"/>
                        </a:rPr>
                        <a:t>No commits yet</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Light"/>
                          <a:ea typeface="Helvetica Neue Light"/>
                          <a:cs typeface="Helvetica Neue Light"/>
                          <a:sym typeface="Helvetica Neue Light"/>
                        </a:rPr>
                        <a:t>Changes to be committed:</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Light"/>
                          <a:ea typeface="Helvetica Neue Light"/>
                          <a:cs typeface="Helvetica Neue Light"/>
                          <a:sym typeface="Helvetica Neue Light"/>
                        </a:rPr>
                        <a:t>  (use "git rm --cached &lt;file&gt;..." to unstage)</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Light"/>
                          <a:ea typeface="Helvetica Neue Light"/>
                          <a:cs typeface="Helvetica Neue Light"/>
                          <a:sym typeface="Helvetica Neue Light"/>
                        </a:rPr>
                        <a:t>     </a:t>
                      </a:r>
                      <a:r>
                        <a:rPr lang="es" sz="1800" u="none" cap="none" strike="noStrike">
                          <a:solidFill>
                            <a:srgbClr val="6AA84F"/>
                          </a:solidFill>
                          <a:highlight>
                            <a:srgbClr val="000000"/>
                          </a:highlight>
                          <a:latin typeface="Helvetica Neue Light"/>
                          <a:ea typeface="Helvetica Neue Light"/>
                          <a:cs typeface="Helvetica Neue Light"/>
                          <a:sym typeface="Helvetica Neue Light"/>
                        </a:rPr>
                        <a:t>   new file:   index.html</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txBody>
                  <a:tcPr marT="63500" marB="63500" marR="63500" marL="63500">
                    <a:solidFill>
                      <a:srgbClr val="000000"/>
                    </a:solidFill>
                  </a:tcPr>
                </a:tc>
              </a:tr>
            </a:tbl>
          </a:graphicData>
        </a:graphic>
      </p:graphicFrame>
      <p:sp>
        <p:nvSpPr>
          <p:cNvPr id="592" name="Google Shape;592;p71"/>
          <p:cNvSpPr txBox="1"/>
          <p:nvPr/>
        </p:nvSpPr>
        <p:spPr>
          <a:xfrm>
            <a:off x="643801" y="2545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ADD</a:t>
            </a:r>
            <a:r>
              <a:rPr b="0" i="1" lang="es" sz="3800" u="none" cap="none" strike="noStrike">
                <a:solidFill>
                  <a:schemeClr val="dk1"/>
                </a:solidFill>
                <a:latin typeface="Anton"/>
                <a:ea typeface="Anton"/>
                <a:cs typeface="Anton"/>
                <a:sym typeface="Anton"/>
              </a:rPr>
              <a:t>  </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pic>
        <p:nvPicPr>
          <p:cNvPr id="593" name="Google Shape;593;p71"/>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pic>
        <p:nvPicPr>
          <p:cNvPr id="598" name="Google Shape;598;p7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99" name="Google Shape;599;p72"/>
          <p:cNvPicPr preferRelativeResize="0"/>
          <p:nvPr/>
        </p:nvPicPr>
        <p:blipFill rotWithShape="1">
          <a:blip r:embed="rId4">
            <a:alphaModFix/>
          </a:blip>
          <a:srcRect b="0" l="0" r="0" t="0"/>
          <a:stretch/>
        </p:blipFill>
        <p:spPr>
          <a:xfrm>
            <a:off x="3381750" y="1070415"/>
            <a:ext cx="5358940" cy="3581834"/>
          </a:xfrm>
          <a:prstGeom prst="rect">
            <a:avLst/>
          </a:prstGeom>
          <a:noFill/>
          <a:ln>
            <a:noFill/>
          </a:ln>
        </p:spPr>
      </p:pic>
      <p:cxnSp>
        <p:nvCxnSpPr>
          <p:cNvPr id="600" name="Google Shape;600;p72"/>
          <p:cNvCxnSpPr/>
          <p:nvPr/>
        </p:nvCxnSpPr>
        <p:spPr>
          <a:xfrm>
            <a:off x="2307975" y="2820525"/>
            <a:ext cx="1372500" cy="0"/>
          </a:xfrm>
          <a:prstGeom prst="straightConnector1">
            <a:avLst/>
          </a:prstGeom>
          <a:noFill/>
          <a:ln cap="flat" cmpd="sng" w="28575">
            <a:solidFill>
              <a:srgbClr val="EF89D2"/>
            </a:solidFill>
            <a:prstDash val="solid"/>
            <a:round/>
            <a:headEnd len="sm" w="sm" type="none"/>
            <a:tailEnd len="med" w="med" type="triangle"/>
          </a:ln>
        </p:spPr>
      </p:cxnSp>
      <p:sp>
        <p:nvSpPr>
          <p:cNvPr id="601" name="Google Shape;601;p72"/>
          <p:cNvSpPr txBox="1"/>
          <p:nvPr/>
        </p:nvSpPr>
        <p:spPr>
          <a:xfrm>
            <a:off x="270300" y="2358238"/>
            <a:ext cx="1980600" cy="1006200"/>
          </a:xfrm>
          <a:prstGeom prst="rect">
            <a:avLst/>
          </a:prstGeom>
          <a:solidFill>
            <a:srgbClr val="EF89D2"/>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Estamos aquí con el </a:t>
            </a:r>
            <a:r>
              <a:rPr b="1" i="1" lang="es" sz="1800" u="none" cap="none" strike="noStrike">
                <a:solidFill>
                  <a:srgbClr val="000000"/>
                </a:solidFill>
                <a:latin typeface="Helvetica Neue"/>
                <a:ea typeface="Helvetica Neue"/>
                <a:cs typeface="Helvetica Neue"/>
                <a:sym typeface="Helvetica Neue"/>
              </a:rPr>
              <a:t>index.html </a:t>
            </a:r>
            <a:r>
              <a:rPr b="0" i="0" lang="es" sz="1800" u="none" cap="none" strike="noStrike">
                <a:solidFill>
                  <a:srgbClr val="000000"/>
                </a:solidFill>
                <a:latin typeface="Helvetica Neue Light"/>
                <a:ea typeface="Helvetica Neue Light"/>
                <a:cs typeface="Helvetica Neue Light"/>
                <a:sym typeface="Helvetica Neue Light"/>
              </a:rPr>
              <a:t>adherido.</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602" name="Google Shape;602;p72"/>
          <p:cNvSpPr txBox="1"/>
          <p:nvPr/>
        </p:nvSpPr>
        <p:spPr>
          <a:xfrm>
            <a:off x="858600" y="365250"/>
            <a:ext cx="74268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GIT: ¿RECUERDAN LOS 3 ESTADOS?</a:t>
            </a:r>
            <a:endParaRPr b="0" i="1" sz="4000" u="none" cap="none" strike="noStrike">
              <a:solidFill>
                <a:srgbClr val="000000"/>
              </a:solidFill>
              <a:latin typeface="Anton"/>
              <a:ea typeface="Anton"/>
              <a:cs typeface="Anton"/>
              <a:sym typeface="Anton"/>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pic>
        <p:nvPicPr>
          <p:cNvPr id="607" name="Google Shape;607;p7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08" name="Google Shape;608;p73"/>
          <p:cNvSpPr txBox="1"/>
          <p:nvPr/>
        </p:nvSpPr>
        <p:spPr>
          <a:xfrm>
            <a:off x="643801" y="31975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COMMIT</a:t>
            </a:r>
            <a:endParaRPr b="0" i="1" sz="3800" u="none" cap="none" strike="noStrike">
              <a:solidFill>
                <a:schemeClr val="dk1"/>
              </a:solidFill>
              <a:highlight>
                <a:srgbClr val="A6FFCA"/>
              </a:highlight>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609" name="Google Shape;609;p73"/>
          <p:cNvSpPr txBox="1"/>
          <p:nvPr/>
        </p:nvSpPr>
        <p:spPr>
          <a:xfrm>
            <a:off x="557850" y="1288900"/>
            <a:ext cx="8028300" cy="2892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latin typeface="Helvetica Neue"/>
                <a:ea typeface="Helvetica Neue"/>
                <a:cs typeface="Helvetica Neue"/>
                <a:sym typeface="Helvetica Neue"/>
              </a:rPr>
              <a:t>Una vez que nuestros archivos están en el Staging Area debemos pasarlos a nuestro repositorio local y para eso debemos usar el </a:t>
            </a:r>
            <a:r>
              <a:rPr b="1" i="1" lang="es" sz="1800" u="none" cap="none" strike="noStrike">
                <a:solidFill>
                  <a:schemeClr val="dk1"/>
                </a:solidFill>
                <a:latin typeface="Helvetica Neue"/>
                <a:ea typeface="Helvetica Neue"/>
                <a:cs typeface="Helvetica Neue"/>
                <a:sym typeface="Helvetica Neue"/>
              </a:rPr>
              <a:t>git commit</a:t>
            </a:r>
            <a:r>
              <a:rPr b="0" i="1" lang="es" sz="1800" u="none" cap="none" strike="noStrike">
                <a:solidFill>
                  <a:schemeClr val="dk1"/>
                </a:solidFill>
                <a:latin typeface="Helvetica Neue Light"/>
                <a:ea typeface="Helvetica Neue Light"/>
                <a:cs typeface="Helvetica Neue Light"/>
                <a:sym typeface="Helvetica Neue Light"/>
              </a:rPr>
              <a:t>, </a:t>
            </a:r>
            <a:r>
              <a:rPr b="0" i="0" lang="es" sz="1800" u="none" cap="none" strike="noStrike">
                <a:solidFill>
                  <a:schemeClr val="dk1"/>
                </a:solidFill>
                <a:latin typeface="Helvetica Neue Light"/>
                <a:ea typeface="Helvetica Neue Light"/>
                <a:cs typeface="Helvetica Neue Light"/>
                <a:sym typeface="Helvetica Neue Light"/>
              </a:rPr>
              <a:t>que es el comando que nos va a permitir comprometer nuestros archivos.</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Es decir, que lo subirá al repositorio que se ha creado. El comando es el siguiente: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1" lang="es" sz="1800" u="none" cap="none" strike="noStrike">
                <a:solidFill>
                  <a:schemeClr val="dk1"/>
                </a:solidFill>
                <a:highlight>
                  <a:srgbClr val="E0FF00"/>
                </a:highlight>
                <a:latin typeface="Helvetica Neue Light"/>
                <a:ea typeface="Helvetica Neue Light"/>
                <a:cs typeface="Helvetica Neue Light"/>
                <a:sym typeface="Helvetica Neue Light"/>
              </a:rPr>
              <a:t>git commit -m “Comentario de qué se trata el commit que se está realizando”</a:t>
            </a:r>
            <a:endParaRPr b="0" i="1" sz="1800" u="none" cap="none" strike="noStrike">
              <a:solidFill>
                <a:schemeClr val="dk1"/>
              </a:solidFill>
              <a:highlight>
                <a:srgbClr val="E0FF00"/>
              </a:highlight>
              <a:latin typeface="Helvetica Neue Light"/>
              <a:ea typeface="Helvetica Neue Light"/>
              <a:cs typeface="Helvetica Neue Light"/>
              <a:sym typeface="Helvetica Neue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01" name="Shape 101"/>
        <p:cNvGrpSpPr/>
        <p:nvPr/>
      </p:nvGrpSpPr>
      <p:grpSpPr>
        <a:xfrm>
          <a:off x="0" y="0"/>
          <a:ext cx="0" cy="0"/>
          <a:chOff x="0" y="0"/>
          <a:chExt cx="0" cy="0"/>
        </a:xfrm>
      </p:grpSpPr>
      <p:sp>
        <p:nvSpPr>
          <p:cNvPr id="102" name="Google Shape;102;p20"/>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103" name="Google Shape;103;p2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pic>
        <p:nvPicPr>
          <p:cNvPr id="614" name="Google Shape;614;p7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615" name="Google Shape;615;p74"/>
          <p:cNvGraphicFramePr/>
          <p:nvPr/>
        </p:nvGraphicFramePr>
        <p:xfrm>
          <a:off x="643788" y="1685288"/>
          <a:ext cx="3000000" cy="3000000"/>
        </p:xfrm>
        <a:graphic>
          <a:graphicData uri="http://schemas.openxmlformats.org/drawingml/2006/table">
            <a:tbl>
              <a:tblPr>
                <a:noFill/>
                <a:tableStyleId>{654D9750-047D-4248-950D-A6E3CB8C0ED8}</a:tableStyleId>
              </a:tblPr>
              <a:tblGrid>
                <a:gridCol w="7856400"/>
              </a:tblGrid>
              <a:tr h="1772900">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a:t>
                      </a:r>
                      <a:r>
                        <a:rPr lang="es" sz="1800" u="none" cap="none" strike="noStrike">
                          <a:solidFill>
                            <a:srgbClr val="F3F3F3"/>
                          </a:solidFill>
                          <a:highlight>
                            <a:srgbClr val="000000"/>
                          </a:highlight>
                          <a:latin typeface="Helvetica Neue Light"/>
                          <a:ea typeface="Helvetica Neue Light"/>
                          <a:cs typeface="Helvetica Neue Light"/>
                          <a:sym typeface="Helvetica Neue Light"/>
                        </a:rPr>
                        <a:t> git commit -m "Primer archivo del repositorio"</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666666"/>
                          </a:solidFill>
                          <a:highlight>
                            <a:srgbClr val="000000"/>
                          </a:highlight>
                          <a:latin typeface="Helvetica Neue Light"/>
                          <a:ea typeface="Helvetica Neue Light"/>
                          <a:cs typeface="Helvetica Neue Light"/>
                          <a:sym typeface="Helvetica Neue Light"/>
                        </a:rPr>
                        <a:t>/* Esta sería el resultado del comando */</a:t>
                      </a:r>
                      <a:endParaRPr sz="1800" u="none" cap="none" strike="noStrike">
                        <a:solidFill>
                          <a:srgbClr val="666666"/>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Light"/>
                          <a:ea typeface="Helvetica Neue Light"/>
                          <a:cs typeface="Helvetica Neue Light"/>
                          <a:sym typeface="Helvetica Neue Light"/>
                        </a:rPr>
                        <a:t>[master (root-commit) 1734915] nuevo archivo</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Light"/>
                          <a:ea typeface="Helvetica Neue Light"/>
                          <a:cs typeface="Helvetica Neue Light"/>
                          <a:sym typeface="Helvetica Neue Light"/>
                        </a:rPr>
                        <a:t> 1 file changed, 0 insertions(+), 0 deletions(-)</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Light"/>
                          <a:ea typeface="Helvetica Neue Light"/>
                          <a:cs typeface="Helvetica Neue Light"/>
                          <a:sym typeface="Helvetica Neue Light"/>
                        </a:rPr>
                        <a:t> create mode 100644 index.html</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txBody>
                  <a:tcPr marT="63500" marB="63500" marR="63500" marL="63500">
                    <a:solidFill>
                      <a:srgbClr val="000000"/>
                    </a:solidFill>
                  </a:tcPr>
                </a:tc>
              </a:tr>
            </a:tbl>
          </a:graphicData>
        </a:graphic>
      </p:graphicFrame>
      <p:sp>
        <p:nvSpPr>
          <p:cNvPr id="616" name="Google Shape;616;p74"/>
          <p:cNvSpPr txBox="1"/>
          <p:nvPr/>
        </p:nvSpPr>
        <p:spPr>
          <a:xfrm>
            <a:off x="643801" y="31975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COMMIT</a:t>
            </a:r>
            <a:endParaRPr b="0" i="1" sz="3800" u="none" cap="none" strike="noStrike">
              <a:solidFill>
                <a:schemeClr val="dk1"/>
              </a:solidFill>
              <a:highlight>
                <a:srgbClr val="A6FFCA"/>
              </a:highlight>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pic>
        <p:nvPicPr>
          <p:cNvPr id="617" name="Google Shape;617;p74"/>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pic>
        <p:nvPicPr>
          <p:cNvPr id="622" name="Google Shape;622;p7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23" name="Google Shape;623;p75"/>
          <p:cNvPicPr preferRelativeResize="0"/>
          <p:nvPr/>
        </p:nvPicPr>
        <p:blipFill rotWithShape="1">
          <a:blip r:embed="rId4">
            <a:alphaModFix/>
          </a:blip>
          <a:srcRect b="0" l="0" r="0" t="0"/>
          <a:stretch/>
        </p:blipFill>
        <p:spPr>
          <a:xfrm>
            <a:off x="3381750" y="1070415"/>
            <a:ext cx="5358940" cy="3581834"/>
          </a:xfrm>
          <a:prstGeom prst="rect">
            <a:avLst/>
          </a:prstGeom>
          <a:noFill/>
          <a:ln>
            <a:noFill/>
          </a:ln>
        </p:spPr>
      </p:pic>
      <p:cxnSp>
        <p:nvCxnSpPr>
          <p:cNvPr id="624" name="Google Shape;624;p75"/>
          <p:cNvCxnSpPr/>
          <p:nvPr/>
        </p:nvCxnSpPr>
        <p:spPr>
          <a:xfrm>
            <a:off x="2307975" y="4039725"/>
            <a:ext cx="1372500" cy="0"/>
          </a:xfrm>
          <a:prstGeom prst="straightConnector1">
            <a:avLst/>
          </a:prstGeom>
          <a:noFill/>
          <a:ln cap="flat" cmpd="sng" w="28575">
            <a:solidFill>
              <a:srgbClr val="EF89D2"/>
            </a:solidFill>
            <a:prstDash val="solid"/>
            <a:round/>
            <a:headEnd len="sm" w="sm" type="none"/>
            <a:tailEnd len="med" w="med" type="triangle"/>
          </a:ln>
        </p:spPr>
      </p:cxnSp>
      <p:sp>
        <p:nvSpPr>
          <p:cNvPr id="625" name="Google Shape;625;p75"/>
          <p:cNvSpPr txBox="1"/>
          <p:nvPr/>
        </p:nvSpPr>
        <p:spPr>
          <a:xfrm>
            <a:off x="270300" y="3408975"/>
            <a:ext cx="2087100" cy="1261500"/>
          </a:xfrm>
          <a:prstGeom prst="rect">
            <a:avLst/>
          </a:prstGeom>
          <a:solidFill>
            <a:srgbClr val="EF89D2"/>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Estamos aquí con el </a:t>
            </a:r>
            <a:r>
              <a:rPr b="1" i="1" lang="es" sz="1800" u="none" cap="none" strike="noStrike">
                <a:solidFill>
                  <a:srgbClr val="000000"/>
                </a:solidFill>
                <a:latin typeface="Helvetica Neue"/>
                <a:ea typeface="Helvetica Neue"/>
                <a:cs typeface="Helvetica Neue"/>
                <a:sym typeface="Helvetica Neue"/>
              </a:rPr>
              <a:t>index.html </a:t>
            </a:r>
            <a:r>
              <a:rPr b="0" i="0" lang="es" sz="1800" u="none" cap="none" strike="noStrike">
                <a:solidFill>
                  <a:srgbClr val="000000"/>
                </a:solidFill>
                <a:latin typeface="Helvetica Neue Light"/>
                <a:ea typeface="Helvetica Neue Light"/>
                <a:cs typeface="Helvetica Neue Light"/>
                <a:sym typeface="Helvetica Neue Light"/>
              </a:rPr>
              <a:t>comprometido para el repositorio.</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626" name="Google Shape;626;p75"/>
          <p:cNvSpPr txBox="1"/>
          <p:nvPr/>
        </p:nvSpPr>
        <p:spPr>
          <a:xfrm>
            <a:off x="858600" y="365250"/>
            <a:ext cx="74268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GIT: ¿RECUERDAN LOS 3 ESTADOS?</a:t>
            </a:r>
            <a:endParaRPr b="0" i="1" sz="4000" u="none" cap="none" strike="noStrike">
              <a:solidFill>
                <a:srgbClr val="000000"/>
              </a:solidFill>
              <a:latin typeface="Anton"/>
              <a:ea typeface="Anton"/>
              <a:cs typeface="Anton"/>
              <a:sym typeface="Anton"/>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pic>
        <p:nvPicPr>
          <p:cNvPr id="631" name="Google Shape;631;p7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32" name="Google Shape;632;p76"/>
          <p:cNvSpPr txBox="1"/>
          <p:nvPr/>
        </p:nvSpPr>
        <p:spPr>
          <a:xfrm>
            <a:off x="643801" y="3034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LOG</a:t>
            </a:r>
            <a:endParaRPr b="0" i="1" sz="3800" u="none" cap="none" strike="noStrike">
              <a:solidFill>
                <a:schemeClr val="dk1"/>
              </a:solidFill>
              <a:highlight>
                <a:srgbClr val="A6FFCA"/>
              </a:highlight>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graphicFrame>
        <p:nvGraphicFramePr>
          <p:cNvPr id="633" name="Google Shape;633;p76"/>
          <p:cNvGraphicFramePr/>
          <p:nvPr/>
        </p:nvGraphicFramePr>
        <p:xfrm>
          <a:off x="735488" y="1162600"/>
          <a:ext cx="3000000" cy="3000000"/>
        </p:xfrm>
        <a:graphic>
          <a:graphicData uri="http://schemas.openxmlformats.org/drawingml/2006/table">
            <a:tbl>
              <a:tblPr>
                <a:noFill/>
                <a:tableStyleId>{654D9750-047D-4248-950D-A6E3CB8C0ED8}</a:tableStyleId>
              </a:tblPr>
              <a:tblGrid>
                <a:gridCol w="7673025"/>
              </a:tblGrid>
              <a:tr h="12700">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666666"/>
                          </a:solidFill>
                          <a:highlight>
                            <a:schemeClr val="dk1"/>
                          </a:highlight>
                          <a:latin typeface="Helvetica Neue Light"/>
                          <a:ea typeface="Helvetica Neue Light"/>
                          <a:cs typeface="Helvetica Neue Light"/>
                          <a:sym typeface="Helvetica Neue Light"/>
                        </a:rPr>
                        <a:t>/* Con git log podemos ver los logs (historial) de lo que ha pasado en el repositorio */</a:t>
                      </a:r>
                      <a:endParaRPr sz="1600" u="none" cap="none" strike="noStrike">
                        <a:solidFill>
                          <a:srgbClr val="666666"/>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800" u="none" cap="none" strike="noStrike">
                          <a:solidFill>
                            <a:srgbClr val="F3F3F3"/>
                          </a:solidFill>
                          <a:highlight>
                            <a:srgbClr val="000000"/>
                          </a:highlight>
                          <a:latin typeface="Helvetica Neue Light"/>
                          <a:ea typeface="Helvetica Neue Light"/>
                          <a:cs typeface="Helvetica Neue Light"/>
                          <a:sym typeface="Helvetica Neue Light"/>
                        </a:rPr>
                        <a:t>$ git log</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FFF00"/>
                          </a:solidFill>
                          <a:highlight>
                            <a:srgbClr val="000000"/>
                          </a:highlight>
                          <a:latin typeface="Helvetica Neue Light"/>
                          <a:ea typeface="Helvetica Neue Light"/>
                          <a:cs typeface="Helvetica Neue Light"/>
                          <a:sym typeface="Helvetica Neue Light"/>
                        </a:rPr>
                        <a:t>commit 1734915470ce9983f703b77807a68e42166b47dd</a:t>
                      </a:r>
                      <a:r>
                        <a:rPr lang="es" sz="1800" u="none" cap="none" strike="noStrike">
                          <a:solidFill>
                            <a:srgbClr val="F3F3F3"/>
                          </a:solidFill>
                          <a:highlight>
                            <a:srgbClr val="000000"/>
                          </a:highlight>
                          <a:latin typeface="Helvetica Neue Light"/>
                          <a:ea typeface="Helvetica Neue Light"/>
                          <a:cs typeface="Helvetica Neue Light"/>
                          <a:sym typeface="Helvetica Neue Light"/>
                        </a:rPr>
                        <a:t> </a:t>
                      </a:r>
                      <a:r>
                        <a:rPr lang="es" sz="1800" u="none" cap="none" strike="noStrike">
                          <a:solidFill>
                            <a:srgbClr val="FFFF00"/>
                          </a:solidFill>
                          <a:highlight>
                            <a:srgbClr val="000000"/>
                          </a:highlight>
                          <a:latin typeface="Helvetica Neue Light"/>
                          <a:ea typeface="Helvetica Neue Light"/>
                          <a:cs typeface="Helvetica Neue Light"/>
                          <a:sym typeface="Helvetica Neue Light"/>
                        </a:rPr>
                        <a:t>(</a:t>
                      </a:r>
                      <a:r>
                        <a:rPr lang="es" sz="1800" u="none" cap="none" strike="noStrike">
                          <a:solidFill>
                            <a:srgbClr val="00FFFF"/>
                          </a:solidFill>
                          <a:highlight>
                            <a:srgbClr val="000000"/>
                          </a:highlight>
                          <a:latin typeface="Helvetica Neue Light"/>
                          <a:ea typeface="Helvetica Neue Light"/>
                          <a:cs typeface="Helvetica Neue Light"/>
                          <a:sym typeface="Helvetica Neue Light"/>
                        </a:rPr>
                        <a:t>HEAD -&gt;</a:t>
                      </a:r>
                      <a:r>
                        <a:rPr lang="es" sz="1800" u="none" cap="none" strike="noStrike">
                          <a:solidFill>
                            <a:srgbClr val="F3F3F3"/>
                          </a:solidFill>
                          <a:highlight>
                            <a:srgbClr val="000000"/>
                          </a:highlight>
                          <a:latin typeface="Helvetica Neue Light"/>
                          <a:ea typeface="Helvetica Neue Light"/>
                          <a:cs typeface="Helvetica Neue Light"/>
                          <a:sym typeface="Helvetica Neue Light"/>
                        </a:rPr>
                        <a:t> </a:t>
                      </a:r>
                      <a:r>
                        <a:rPr lang="es" sz="1800" u="none" cap="none" strike="noStrike">
                          <a:solidFill>
                            <a:srgbClr val="00FF00"/>
                          </a:solidFill>
                          <a:highlight>
                            <a:srgbClr val="000000"/>
                          </a:highlight>
                          <a:latin typeface="Helvetica Neue Light"/>
                          <a:ea typeface="Helvetica Neue Light"/>
                          <a:cs typeface="Helvetica Neue Light"/>
                          <a:sym typeface="Helvetica Neue Light"/>
                        </a:rPr>
                        <a:t>master</a:t>
                      </a:r>
                      <a:r>
                        <a:rPr lang="es" sz="1800" u="none" cap="none" strike="noStrike">
                          <a:solidFill>
                            <a:srgbClr val="FFFF00"/>
                          </a:solidFill>
                          <a:highlight>
                            <a:srgbClr val="000000"/>
                          </a:highlight>
                          <a:latin typeface="Helvetica Neue Light"/>
                          <a:ea typeface="Helvetica Neue Light"/>
                          <a:cs typeface="Helvetica Neue Light"/>
                          <a:sym typeface="Helvetica Neue Light"/>
                        </a:rPr>
                        <a:t>)</a:t>
                      </a:r>
                      <a:endParaRPr sz="1800" u="none" cap="none" strike="noStrike">
                        <a:solidFill>
                          <a:srgbClr val="FFFF00"/>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Light"/>
                          <a:ea typeface="Helvetica Neue Light"/>
                          <a:cs typeface="Helvetica Neue Light"/>
                          <a:sym typeface="Helvetica Neue Light"/>
                        </a:rPr>
                        <a:t>Author: John Doe &lt;johndoe@example.com&gt;</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Light"/>
                          <a:ea typeface="Helvetica Neue Light"/>
                          <a:cs typeface="Helvetica Neue Light"/>
                          <a:sym typeface="Helvetica Neue Light"/>
                        </a:rPr>
                        <a:t>Date:   Sat May 22 18:53:24 2020 -0300</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Light"/>
                          <a:ea typeface="Helvetica Neue Light"/>
                          <a:cs typeface="Helvetica Neue Light"/>
                          <a:sym typeface="Helvetica Neue Light"/>
                        </a:rPr>
                        <a:t>    </a:t>
                      </a:r>
                      <a:r>
                        <a:rPr lang="es" sz="1800" u="none" cap="none" strike="noStrike">
                          <a:solidFill>
                            <a:srgbClr val="F3F3F3"/>
                          </a:solidFill>
                          <a:highlight>
                            <a:schemeClr val="dk1"/>
                          </a:highlight>
                          <a:latin typeface="Helvetica Neue Light"/>
                          <a:ea typeface="Helvetica Neue Light"/>
                          <a:cs typeface="Helvetica Neue Light"/>
                          <a:sym typeface="Helvetica Neue Light"/>
                        </a:rPr>
                        <a:t>Primer archivo del repositorio</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634" name="Google Shape;634;p76"/>
          <p:cNvSpPr txBox="1"/>
          <p:nvPr/>
        </p:nvSpPr>
        <p:spPr>
          <a:xfrm>
            <a:off x="271050" y="3952525"/>
            <a:ext cx="8601900" cy="898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0" i="0" lang="es" sz="1500" u="none" cap="none" strike="noStrike">
                <a:solidFill>
                  <a:schemeClr val="dk1"/>
                </a:solidFill>
                <a:highlight>
                  <a:srgbClr val="E0FF00"/>
                </a:highlight>
                <a:latin typeface="Helvetica Neue Light"/>
                <a:ea typeface="Helvetica Neue Light"/>
                <a:cs typeface="Helvetica Neue Light"/>
                <a:sym typeface="Helvetica Neue Light"/>
              </a:rPr>
              <a:t>La documentación de</a:t>
            </a:r>
            <a:r>
              <a:rPr b="0" i="1" lang="es" sz="1500" u="none" cap="none" strike="noStrike">
                <a:solidFill>
                  <a:schemeClr val="dk1"/>
                </a:solidFill>
                <a:highlight>
                  <a:srgbClr val="E0FF00"/>
                </a:highlight>
                <a:latin typeface="Helvetica Neue Light"/>
                <a:ea typeface="Helvetica Neue Light"/>
                <a:cs typeface="Helvetica Neue Light"/>
                <a:sym typeface="Helvetica Neue Light"/>
              </a:rPr>
              <a:t> git log</a:t>
            </a:r>
            <a:r>
              <a:rPr b="0" i="0" lang="es" sz="1500" u="none" cap="none" strike="noStrike">
                <a:solidFill>
                  <a:schemeClr val="dk1"/>
                </a:solidFill>
                <a:highlight>
                  <a:srgbClr val="E0FF00"/>
                </a:highlight>
                <a:latin typeface="Helvetica Neue Light"/>
                <a:ea typeface="Helvetica Neue Light"/>
                <a:cs typeface="Helvetica Neue Light"/>
                <a:sym typeface="Helvetica Neue Light"/>
              </a:rPr>
              <a:t> es extensa, y puedes revisarla en su totalidad desde aquí:</a:t>
            </a:r>
            <a:br>
              <a:rPr b="0" i="0" lang="es" sz="1500" u="none" cap="none" strike="noStrike">
                <a:solidFill>
                  <a:schemeClr val="dk1"/>
                </a:solidFill>
                <a:highlight>
                  <a:srgbClr val="E0FF00"/>
                </a:highlight>
                <a:latin typeface="Helvetica Neue Light"/>
                <a:ea typeface="Helvetica Neue Light"/>
                <a:cs typeface="Helvetica Neue Light"/>
                <a:sym typeface="Helvetica Neue Light"/>
              </a:rPr>
            </a:br>
            <a:r>
              <a:rPr b="0" i="0" lang="es" sz="1500" u="sng" cap="none" strike="noStrike">
                <a:solidFill>
                  <a:srgbClr val="1155CC"/>
                </a:solidFill>
                <a:highlight>
                  <a:srgbClr val="E0FF00"/>
                </a:highlight>
                <a:latin typeface="Helvetica Neue Light"/>
                <a:ea typeface="Helvetica Neue Light"/>
                <a:cs typeface="Helvetica Neue Light"/>
                <a:sym typeface="Helvetica Neue Light"/>
                <a:hlinkClick r:id="rId4">
                  <a:extLst>
                    <a:ext uri="{A12FA001-AC4F-418D-AE19-62706E023703}">
                      <ahyp:hlinkClr val="tx"/>
                    </a:ext>
                  </a:extLst>
                </a:hlinkClick>
              </a:rPr>
              <a:t>https://git-scm.com/book/es/v1/Fundamentos-de-Git-Viendo-el-hist%C3%B3rico-de-confirmaciones</a:t>
            </a:r>
            <a:r>
              <a:rPr b="0" i="0" lang="es" sz="1500" u="none" cap="none" strike="noStrike">
                <a:solidFill>
                  <a:schemeClr val="dk1"/>
                </a:solidFill>
                <a:highlight>
                  <a:srgbClr val="E0FF00"/>
                </a:highlight>
                <a:latin typeface="Helvetica Neue Light"/>
                <a:ea typeface="Helvetica Neue Light"/>
                <a:cs typeface="Helvetica Neue Light"/>
                <a:sym typeface="Helvetica Neue Light"/>
              </a:rPr>
              <a:t> </a:t>
            </a:r>
            <a:endParaRPr b="0" i="0" sz="1500" u="none" cap="none" strike="noStrike">
              <a:solidFill>
                <a:srgbClr val="1C3643"/>
              </a:solidFill>
              <a:highlight>
                <a:srgbClr val="E0FF00"/>
              </a:highlight>
              <a:latin typeface="Helvetica Neue Light"/>
              <a:ea typeface="Helvetica Neue Light"/>
              <a:cs typeface="Helvetica Neue Light"/>
              <a:sym typeface="Helvetica Neue Light"/>
            </a:endParaRPr>
          </a:p>
        </p:txBody>
      </p:sp>
      <p:pic>
        <p:nvPicPr>
          <p:cNvPr id="635" name="Google Shape;635;p76"/>
          <p:cNvPicPr preferRelativeResize="0"/>
          <p:nvPr/>
        </p:nvPicPr>
        <p:blipFill rotWithShape="1">
          <a:blip r:embed="rId5">
            <a:alphaModFix/>
          </a:blip>
          <a:srcRect b="0" l="0" r="0" t="0"/>
          <a:stretch/>
        </p:blipFill>
        <p:spPr>
          <a:xfrm>
            <a:off x="7957475" y="0"/>
            <a:ext cx="1186525" cy="11865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9" name="Shape 639"/>
        <p:cNvGrpSpPr/>
        <p:nvPr/>
      </p:nvGrpSpPr>
      <p:grpSpPr>
        <a:xfrm>
          <a:off x="0" y="0"/>
          <a:ext cx="0" cy="0"/>
          <a:chOff x="0" y="0"/>
          <a:chExt cx="0" cy="0"/>
        </a:xfrm>
      </p:grpSpPr>
      <p:sp>
        <p:nvSpPr>
          <p:cNvPr id="640" name="Google Shape;640;p77"/>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RAMAS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pic>
        <p:nvPicPr>
          <p:cNvPr id="645" name="Google Shape;645;p7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46" name="Google Shape;646;p78"/>
          <p:cNvSpPr txBox="1"/>
          <p:nvPr/>
        </p:nvSpPr>
        <p:spPr>
          <a:xfrm>
            <a:off x="643801" y="3197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RAMAS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647" name="Google Shape;647;p78"/>
          <p:cNvSpPr txBox="1"/>
          <p:nvPr/>
        </p:nvSpPr>
        <p:spPr>
          <a:xfrm>
            <a:off x="759450" y="1338575"/>
            <a:ext cx="7625100" cy="3000000"/>
          </a:xfrm>
          <a:prstGeom prst="rect">
            <a:avLst/>
          </a:prstGeom>
          <a:solidFill>
            <a:srgbClr val="A6FFCA"/>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Cuando quieres añadir </a:t>
            </a:r>
            <a:r>
              <a:rPr b="1" i="0" lang="es" sz="1800" u="none" cap="none" strike="noStrike">
                <a:solidFill>
                  <a:srgbClr val="000000"/>
                </a:solidFill>
                <a:latin typeface="Helvetica Neue"/>
                <a:ea typeface="Helvetica Neue"/>
                <a:cs typeface="Helvetica Neue"/>
                <a:sym typeface="Helvetica Neue"/>
              </a:rPr>
              <a:t>una nueva función o solucionar un error </a:t>
            </a:r>
            <a:r>
              <a:rPr b="0" i="0" lang="es" sz="1800" u="none" cap="none" strike="noStrike">
                <a:solidFill>
                  <a:srgbClr val="000000"/>
                </a:solidFill>
                <a:latin typeface="Helvetica Neue Light"/>
                <a:ea typeface="Helvetica Neue Light"/>
                <a:cs typeface="Helvetica Neue Light"/>
                <a:sym typeface="Helvetica Neue Light"/>
              </a:rPr>
              <a:t>(sin importar su tamaño), generas </a:t>
            </a:r>
            <a:r>
              <a:rPr b="1" i="0" lang="es" sz="1800" u="none" cap="none" strike="noStrike">
                <a:solidFill>
                  <a:srgbClr val="000000"/>
                </a:solidFill>
                <a:latin typeface="Helvetica Neue"/>
                <a:ea typeface="Helvetica Neue"/>
                <a:cs typeface="Helvetica Neue"/>
                <a:sym typeface="Helvetica Neue"/>
              </a:rPr>
              <a:t>una nueva rama para alojar estos cambios</a:t>
            </a:r>
            <a:r>
              <a:rPr b="0" i="0" lang="es" sz="1800" u="none" cap="none" strike="noStrike">
                <a:solidFill>
                  <a:srgbClr val="000000"/>
                </a:solidFill>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Esto te da la oportunidad de organizarte mejor con los cambios o correcciones experimentales.</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Podemos crear una rama escribiendo</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rgbClr val="000000"/>
                </a:solidFill>
                <a:latin typeface="Helvetica Neue"/>
                <a:ea typeface="Helvetica Neue"/>
                <a:cs typeface="Helvetica Neue"/>
                <a:sym typeface="Helvetica Neue"/>
              </a:rPr>
              <a:t>“git branch mi-rama”.</a:t>
            </a:r>
            <a:endParaRPr b="1" i="0" sz="1800" u="none" cap="none" strike="noStrike">
              <a:solidFill>
                <a:srgbClr val="000000"/>
              </a:solidFill>
              <a:latin typeface="Helvetica Neue"/>
              <a:ea typeface="Helvetica Neue"/>
              <a:cs typeface="Helvetica Neue"/>
              <a:sym typeface="Helvetica Neue"/>
            </a:endParaRPr>
          </a:p>
        </p:txBody>
      </p:sp>
      <p:pic>
        <p:nvPicPr>
          <p:cNvPr id="648" name="Google Shape;648;p78"/>
          <p:cNvPicPr preferRelativeResize="0"/>
          <p:nvPr/>
        </p:nvPicPr>
        <p:blipFill rotWithShape="1">
          <a:blip r:embed="rId4">
            <a:alphaModFix/>
          </a:blip>
          <a:srcRect b="0" l="0" r="0" t="0"/>
          <a:stretch/>
        </p:blipFill>
        <p:spPr>
          <a:xfrm>
            <a:off x="7344100" y="175318"/>
            <a:ext cx="1634174" cy="6398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pic>
        <p:nvPicPr>
          <p:cNvPr id="653" name="Google Shape;653;p79"/>
          <p:cNvPicPr preferRelativeResize="0"/>
          <p:nvPr/>
        </p:nvPicPr>
        <p:blipFill rotWithShape="1">
          <a:blip r:embed="rId3">
            <a:alphaModFix/>
          </a:blip>
          <a:srcRect b="0" l="0" r="0" t="0"/>
          <a:stretch/>
        </p:blipFill>
        <p:spPr>
          <a:xfrm>
            <a:off x="1583026" y="1171850"/>
            <a:ext cx="5896276" cy="3487775"/>
          </a:xfrm>
          <a:prstGeom prst="rect">
            <a:avLst/>
          </a:prstGeom>
          <a:noFill/>
          <a:ln>
            <a:noFill/>
          </a:ln>
        </p:spPr>
      </p:pic>
      <p:sp>
        <p:nvSpPr>
          <p:cNvPr id="654" name="Google Shape;654;p79"/>
          <p:cNvSpPr/>
          <p:nvPr/>
        </p:nvSpPr>
        <p:spPr>
          <a:xfrm>
            <a:off x="6252725" y="4103725"/>
            <a:ext cx="1315200" cy="555900"/>
          </a:xfrm>
          <a:prstGeom prst="rect">
            <a:avLst/>
          </a:prstGeom>
          <a:solidFill>
            <a:srgbClr val="3CEFAB"/>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s" sz="1000" u="none" cap="none" strike="noStrike">
                <a:solidFill>
                  <a:srgbClr val="000000"/>
                </a:solidFill>
                <a:latin typeface="Arial"/>
                <a:ea typeface="Arial"/>
                <a:cs typeface="Arial"/>
                <a:sym typeface="Arial"/>
              </a:rPr>
              <a:t>Gran cambio</a:t>
            </a:r>
            <a:endParaRPr b="1"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1" i="0" lang="es" sz="1000" u="none" cap="none" strike="noStrike">
                <a:solidFill>
                  <a:srgbClr val="000000"/>
                </a:solidFill>
                <a:latin typeface="Arial"/>
                <a:ea typeface="Arial"/>
                <a:cs typeface="Arial"/>
                <a:sym typeface="Arial"/>
              </a:rPr>
              <a:t>(feature)</a:t>
            </a:r>
            <a:endParaRPr b="1" i="0" sz="1000" u="none" cap="none" strike="noStrike">
              <a:solidFill>
                <a:srgbClr val="000000"/>
              </a:solidFill>
              <a:latin typeface="Arial"/>
              <a:ea typeface="Arial"/>
              <a:cs typeface="Arial"/>
              <a:sym typeface="Arial"/>
            </a:endParaRPr>
          </a:p>
        </p:txBody>
      </p:sp>
      <p:pic>
        <p:nvPicPr>
          <p:cNvPr id="655" name="Google Shape;655;p79"/>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656" name="Google Shape;656;p79"/>
          <p:cNvSpPr/>
          <p:nvPr/>
        </p:nvSpPr>
        <p:spPr>
          <a:xfrm>
            <a:off x="2674600" y="1045825"/>
            <a:ext cx="1315200" cy="555900"/>
          </a:xfrm>
          <a:prstGeom prst="rect">
            <a:avLst/>
          </a:prstGeom>
          <a:solidFill>
            <a:srgbClr val="9900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s" sz="1000" u="none" cap="none" strike="noStrike">
                <a:solidFill>
                  <a:srgbClr val="000000"/>
                </a:solidFill>
                <a:latin typeface="Arial"/>
                <a:ea typeface="Arial"/>
                <a:cs typeface="Arial"/>
                <a:sym typeface="Arial"/>
              </a:rPr>
              <a:t>Pequeño Cambio (feature)</a:t>
            </a:r>
            <a:endParaRPr b="1" i="0" sz="1000" u="none" cap="none" strike="noStrike">
              <a:solidFill>
                <a:srgbClr val="000000"/>
              </a:solidFill>
              <a:latin typeface="Arial"/>
              <a:ea typeface="Arial"/>
              <a:cs typeface="Arial"/>
              <a:sym typeface="Arial"/>
            </a:endParaRPr>
          </a:p>
        </p:txBody>
      </p:sp>
      <p:sp>
        <p:nvSpPr>
          <p:cNvPr id="657" name="Google Shape;657;p79"/>
          <p:cNvSpPr/>
          <p:nvPr/>
        </p:nvSpPr>
        <p:spPr>
          <a:xfrm>
            <a:off x="4840650" y="1725825"/>
            <a:ext cx="1315200" cy="5559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s" sz="1000" u="none" cap="none" strike="noStrike">
                <a:solidFill>
                  <a:srgbClr val="000000"/>
                </a:solidFill>
                <a:latin typeface="Arial"/>
                <a:ea typeface="Arial"/>
                <a:cs typeface="Arial"/>
                <a:sym typeface="Arial"/>
              </a:rPr>
              <a:t>Rama Principal</a:t>
            </a:r>
            <a:endParaRPr b="1"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1" i="0" lang="es" sz="1000" u="none" cap="none" strike="noStrike">
                <a:solidFill>
                  <a:srgbClr val="000000"/>
                </a:solidFill>
                <a:latin typeface="Arial"/>
                <a:ea typeface="Arial"/>
                <a:cs typeface="Arial"/>
                <a:sym typeface="Arial"/>
              </a:rPr>
              <a:t>(master)</a:t>
            </a:r>
            <a:endParaRPr b="1" i="0" sz="1000" u="none" cap="none" strike="noStrike">
              <a:solidFill>
                <a:srgbClr val="000000"/>
              </a:solidFill>
              <a:latin typeface="Arial"/>
              <a:ea typeface="Arial"/>
              <a:cs typeface="Arial"/>
              <a:sym typeface="Arial"/>
            </a:endParaRPr>
          </a:p>
        </p:txBody>
      </p:sp>
      <p:sp>
        <p:nvSpPr>
          <p:cNvPr id="658" name="Google Shape;658;p79"/>
          <p:cNvSpPr txBox="1"/>
          <p:nvPr/>
        </p:nvSpPr>
        <p:spPr>
          <a:xfrm>
            <a:off x="643801" y="2551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RAMAS</a:t>
            </a:r>
            <a:endParaRPr b="0" i="1" sz="3800" u="none" cap="none" strike="noStrike">
              <a:solidFill>
                <a:schemeClr val="dk1"/>
              </a:solidFill>
              <a:latin typeface="Anton"/>
              <a:ea typeface="Anton"/>
              <a:cs typeface="Anton"/>
              <a:sym typeface="Anton"/>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pic>
        <p:nvPicPr>
          <p:cNvPr id="663" name="Google Shape;663;p8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664" name="Google Shape;664;p80"/>
          <p:cNvGraphicFramePr/>
          <p:nvPr/>
        </p:nvGraphicFramePr>
        <p:xfrm>
          <a:off x="525025" y="1448675"/>
          <a:ext cx="3000000" cy="3000000"/>
        </p:xfrm>
        <a:graphic>
          <a:graphicData uri="http://schemas.openxmlformats.org/drawingml/2006/table">
            <a:tbl>
              <a:tblPr>
                <a:noFill/>
                <a:tableStyleId>{654D9750-047D-4248-950D-A6E3CB8C0ED8}</a:tableStyleId>
              </a:tblPr>
              <a:tblGrid>
                <a:gridCol w="8229425"/>
              </a:tblGrid>
              <a:tr h="2565400">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666666"/>
                          </a:solidFill>
                          <a:highlight>
                            <a:schemeClr val="dk1"/>
                          </a:highlight>
                          <a:latin typeface="Helvetica Neue Light"/>
                          <a:ea typeface="Helvetica Neue Light"/>
                          <a:cs typeface="Helvetica Neue Light"/>
                          <a:sym typeface="Helvetica Neue Light"/>
                        </a:rPr>
                        <a:t>/* Paso 1: Verifico en cuál rama estoy */</a:t>
                      </a:r>
                      <a:endParaRPr sz="1600" u="none" cap="none" strike="noStrike">
                        <a:solidFill>
                          <a:srgbClr val="666666"/>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 git branch</a:t>
                      </a:r>
                      <a:endParaRPr sz="1600" u="none" cap="none" strike="noStrike">
                        <a:solidFill>
                          <a:srgbClr val="F3F3F3"/>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FF"/>
                          </a:solidFill>
                          <a:highlight>
                            <a:srgbClr val="000000"/>
                          </a:highlight>
                          <a:latin typeface="Helvetica Neue Light"/>
                          <a:ea typeface="Helvetica Neue Light"/>
                          <a:cs typeface="Helvetica Neue Light"/>
                          <a:sym typeface="Helvetica Neue Light"/>
                        </a:rPr>
                        <a:t>*master</a:t>
                      </a:r>
                      <a:endParaRPr sz="1600" u="none" cap="none" strike="noStrike">
                        <a:solidFill>
                          <a:srgbClr val="00FFFF"/>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434343"/>
                          </a:solidFill>
                          <a:highlight>
                            <a:srgbClr val="000000"/>
                          </a:highlight>
                          <a:latin typeface="Helvetica Neue Light"/>
                          <a:ea typeface="Helvetica Neue Light"/>
                          <a:cs typeface="Helvetica Neue Light"/>
                          <a:sym typeface="Helvetica Neue Light"/>
                        </a:rPr>
                        <a:t>/* Paso 2. Creo la rama que voy a usar para el cambio */</a:t>
                      </a:r>
                      <a:br>
                        <a:rPr lang="es" sz="1600" u="none" cap="none" strike="noStrike">
                          <a:solidFill>
                            <a:srgbClr val="00FFFF"/>
                          </a:solidFill>
                          <a:highlight>
                            <a:srgbClr val="000000"/>
                          </a:highlight>
                          <a:latin typeface="Helvetica Neue Light"/>
                          <a:ea typeface="Helvetica Neue Light"/>
                          <a:cs typeface="Helvetica Neue Light"/>
                          <a:sym typeface="Helvetica Neue Light"/>
                        </a:rPr>
                      </a:b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 </a:t>
                      </a:r>
                      <a:r>
                        <a:rPr lang="es" sz="1600" u="none" cap="none" strike="noStrike">
                          <a:solidFill>
                            <a:srgbClr val="F3F3F3"/>
                          </a:solidFill>
                          <a:highlight>
                            <a:srgbClr val="000000"/>
                          </a:highlight>
                          <a:latin typeface="Helvetica Neue Light"/>
                          <a:ea typeface="Helvetica Neue Light"/>
                          <a:cs typeface="Helvetica Neue Light"/>
                          <a:sym typeface="Helvetica Neue Light"/>
                        </a:rPr>
                        <a:t> git branch mi_rama</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666666"/>
                          </a:solidFill>
                          <a:highlight>
                            <a:srgbClr val="000000"/>
                          </a:highlight>
                          <a:latin typeface="Helvetica Neue Light"/>
                          <a:ea typeface="Helvetica Neue Light"/>
                          <a:cs typeface="Helvetica Neue Light"/>
                          <a:sym typeface="Helvetica Neue Light"/>
                        </a:rPr>
                        <a:t>/* Paso 3: Verifico que se creó la rama */</a:t>
                      </a:r>
                      <a:endParaRPr sz="1600" u="none" cap="none" strike="noStrike">
                        <a:solidFill>
                          <a:srgbClr val="666666"/>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 git branch -l</a:t>
                      </a:r>
                      <a:endParaRPr sz="1600" u="none" cap="none" strike="noStrike">
                        <a:solidFill>
                          <a:srgbClr val="F3F3F3"/>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FF"/>
                          </a:solidFill>
                          <a:highlight>
                            <a:schemeClr val="dk1"/>
                          </a:highlight>
                          <a:latin typeface="Helvetica Neue Light"/>
                          <a:ea typeface="Helvetica Neue Light"/>
                          <a:cs typeface="Helvetica Neue Light"/>
                          <a:sym typeface="Helvetica Neue Light"/>
                        </a:rPr>
                        <a:t>*master</a:t>
                      </a:r>
                      <a:endParaRPr sz="1600" u="none" cap="none" strike="noStrike">
                        <a:solidFill>
                          <a:srgbClr val="00FFFF"/>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FFFFF"/>
                          </a:solidFill>
                          <a:highlight>
                            <a:schemeClr val="dk1"/>
                          </a:highlight>
                          <a:latin typeface="Helvetica Neue Light"/>
                          <a:ea typeface="Helvetica Neue Light"/>
                          <a:cs typeface="Helvetica Neue Light"/>
                          <a:sym typeface="Helvetica Neue Light"/>
                        </a:rPr>
                        <a:t>mi_rama</a:t>
                      </a:r>
                      <a:endParaRPr sz="1600" u="none" cap="none" strike="noStrike">
                        <a:solidFill>
                          <a:srgbClr val="FFFFFF"/>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a:t>
                      </a:r>
                      <a:endParaRPr sz="1600" u="none" cap="none" strike="noStrike">
                        <a:solidFill>
                          <a:srgbClr val="00FFFF"/>
                        </a:solidFill>
                        <a:highlight>
                          <a:schemeClr val="dk1"/>
                        </a:highlight>
                        <a:latin typeface="Helvetica Neue Light"/>
                        <a:ea typeface="Helvetica Neue Light"/>
                        <a:cs typeface="Helvetica Neue Light"/>
                        <a:sym typeface="Helvetica Neue Light"/>
                      </a:endParaRPr>
                    </a:p>
                  </a:txBody>
                  <a:tcPr marT="63500" marB="63500" marR="63500" marL="63500">
                    <a:solidFill>
                      <a:srgbClr val="000000"/>
                    </a:solidFill>
                  </a:tcPr>
                </a:tc>
              </a:tr>
            </a:tbl>
          </a:graphicData>
        </a:graphic>
      </p:graphicFrame>
      <p:sp>
        <p:nvSpPr>
          <p:cNvPr id="665" name="Google Shape;665;p80"/>
          <p:cNvSpPr txBox="1"/>
          <p:nvPr/>
        </p:nvSpPr>
        <p:spPr>
          <a:xfrm>
            <a:off x="0" y="419200"/>
            <a:ext cx="9144000" cy="127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GIT </a:t>
            </a:r>
            <a:r>
              <a:rPr b="0" i="1" lang="es" sz="3600" u="none" cap="none" strike="noStrike">
                <a:solidFill>
                  <a:srgbClr val="121212"/>
                </a:solidFill>
                <a:highlight>
                  <a:srgbClr val="A6FFCA"/>
                </a:highlight>
                <a:latin typeface="Anton"/>
                <a:ea typeface="Anton"/>
                <a:cs typeface="Anton"/>
                <a:sym typeface="Anton"/>
              </a:rPr>
              <a:t>BRANCH</a:t>
            </a:r>
            <a:r>
              <a:rPr i="1" lang="es" sz="3600">
                <a:solidFill>
                  <a:srgbClr val="121212"/>
                </a:solidFill>
                <a:latin typeface="Anton"/>
                <a:ea typeface="Anton"/>
                <a:cs typeface="Anton"/>
                <a:sym typeface="Anton"/>
              </a:rPr>
              <a:t>: </a:t>
            </a:r>
            <a:r>
              <a:rPr b="0" i="1" lang="es" sz="3600" u="none" cap="none" strike="noStrike">
                <a:solidFill>
                  <a:srgbClr val="121212"/>
                </a:solidFill>
                <a:latin typeface="Anton"/>
                <a:ea typeface="Anton"/>
                <a:cs typeface="Anton"/>
                <a:sym typeface="Anton"/>
              </a:rPr>
              <a:t>CREANDO RAMAS</a:t>
            </a:r>
            <a:endParaRPr b="0" i="0" sz="1400" u="none" cap="none" strike="noStrike">
              <a:solidFill>
                <a:srgbClr val="000000"/>
              </a:solidFill>
              <a:latin typeface="Arial"/>
              <a:ea typeface="Arial"/>
              <a:cs typeface="Arial"/>
              <a:sym typeface="Arial"/>
            </a:endParaRPr>
          </a:p>
        </p:txBody>
      </p:sp>
      <p:pic>
        <p:nvPicPr>
          <p:cNvPr id="666" name="Google Shape;666;p80"/>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pic>
        <p:nvPicPr>
          <p:cNvPr id="671" name="Google Shape;671;p8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672" name="Google Shape;672;p81"/>
          <p:cNvGraphicFramePr/>
          <p:nvPr/>
        </p:nvGraphicFramePr>
        <p:xfrm>
          <a:off x="497450" y="1876750"/>
          <a:ext cx="3000000" cy="3000000"/>
        </p:xfrm>
        <a:graphic>
          <a:graphicData uri="http://schemas.openxmlformats.org/drawingml/2006/table">
            <a:tbl>
              <a:tblPr>
                <a:noFill/>
                <a:tableStyleId>{654D9750-047D-4248-950D-A6E3CB8C0ED8}</a:tableStyleId>
              </a:tblPr>
              <a:tblGrid>
                <a:gridCol w="8257000"/>
              </a:tblGrid>
              <a:tr h="2321550">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666666"/>
                          </a:solidFill>
                          <a:highlight>
                            <a:schemeClr val="dk1"/>
                          </a:highlight>
                          <a:latin typeface="Helvetica Neue Light"/>
                          <a:ea typeface="Helvetica Neue Light"/>
                          <a:cs typeface="Helvetica Neue Light"/>
                          <a:sym typeface="Helvetica Neue Light"/>
                        </a:rPr>
                        <a:t>/* Para moverme a la rama que cree uso el comando de git checkout */</a:t>
                      </a:r>
                      <a:endParaRPr sz="1600" u="none" cap="none" strike="noStrike">
                        <a:solidFill>
                          <a:srgbClr val="666666"/>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a:t>
                      </a:r>
                      <a:r>
                        <a:rPr lang="es" sz="1600" u="none" cap="none" strike="noStrike">
                          <a:solidFill>
                            <a:srgbClr val="F3F3F3"/>
                          </a:solidFill>
                          <a:highlight>
                            <a:srgbClr val="000000"/>
                          </a:highlight>
                          <a:latin typeface="Helvetica Neue Light"/>
                          <a:ea typeface="Helvetica Neue Light"/>
                          <a:cs typeface="Helvetica Neue Light"/>
                          <a:sym typeface="Helvetica Neue Light"/>
                        </a:rPr>
                        <a:t> git checkout mi_rama</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F3F3F3"/>
                          </a:solidFill>
                          <a:highlight>
                            <a:srgbClr val="000000"/>
                          </a:highlight>
                          <a:latin typeface="Helvetica Neue Light"/>
                          <a:ea typeface="Helvetica Neue Light"/>
                          <a:cs typeface="Helvetica Neue Light"/>
                          <a:sym typeface="Helvetica Neue Light"/>
                        </a:rPr>
                        <a:t>Switched to branch 'mi_rama'</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666666"/>
                          </a:solidFill>
                          <a:highlight>
                            <a:srgbClr val="000000"/>
                          </a:highlight>
                          <a:latin typeface="Helvetica Neue Light"/>
                          <a:ea typeface="Helvetica Neue Light"/>
                          <a:cs typeface="Helvetica Neue Light"/>
                          <a:sym typeface="Helvetica Neue Light"/>
                        </a:rPr>
                        <a:t>/* Verifico nuevamente que me movi de rama */</a:t>
                      </a:r>
                      <a:endParaRPr sz="1600" u="none" cap="none" strike="noStrike">
                        <a:solidFill>
                          <a:srgbClr val="666666"/>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 git branch -l</a:t>
                      </a:r>
                      <a:endParaRPr sz="1600" u="none" cap="none" strike="noStrike">
                        <a:solidFill>
                          <a:srgbClr val="F3F3F3"/>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FFFFF"/>
                          </a:solidFill>
                          <a:highlight>
                            <a:schemeClr val="dk1"/>
                          </a:highlight>
                          <a:latin typeface="Helvetica Neue Light"/>
                          <a:ea typeface="Helvetica Neue Light"/>
                          <a:cs typeface="Helvetica Neue Light"/>
                          <a:sym typeface="Helvetica Neue Light"/>
                        </a:rPr>
                        <a:t>master</a:t>
                      </a:r>
                      <a:endParaRPr sz="1600" u="none" cap="none" strike="noStrike">
                        <a:solidFill>
                          <a:srgbClr val="FFFFFF"/>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FF"/>
                          </a:solidFill>
                          <a:highlight>
                            <a:schemeClr val="dk1"/>
                          </a:highlight>
                          <a:latin typeface="Helvetica Neue Light"/>
                          <a:ea typeface="Helvetica Neue Light"/>
                          <a:cs typeface="Helvetica Neue Light"/>
                          <a:sym typeface="Helvetica Neue Light"/>
                        </a:rPr>
                        <a:t>*mi_rama</a:t>
                      </a:r>
                      <a:endParaRPr sz="1600" u="none" cap="none" strike="noStrike">
                        <a:solidFill>
                          <a:srgbClr val="00FFFF"/>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a:t>
                      </a:r>
                      <a:endParaRPr sz="1600" u="none" cap="none" strike="noStrike">
                        <a:solidFill>
                          <a:srgbClr val="00FFFF"/>
                        </a:solidFill>
                        <a:highlight>
                          <a:schemeClr val="dk1"/>
                        </a:highlight>
                        <a:latin typeface="Helvetica Neue Light"/>
                        <a:ea typeface="Helvetica Neue Light"/>
                        <a:cs typeface="Helvetica Neue Light"/>
                        <a:sym typeface="Helvetica Neue Light"/>
                      </a:endParaRPr>
                    </a:p>
                  </a:txBody>
                  <a:tcPr marT="63500" marB="63500" marR="63500" marL="63500">
                    <a:solidFill>
                      <a:srgbClr val="000000"/>
                    </a:solidFill>
                  </a:tcPr>
                </a:tc>
              </a:tr>
            </a:tbl>
          </a:graphicData>
        </a:graphic>
      </p:graphicFrame>
      <p:sp>
        <p:nvSpPr>
          <p:cNvPr id="673" name="Google Shape;673;p81"/>
          <p:cNvSpPr txBox="1"/>
          <p:nvPr/>
        </p:nvSpPr>
        <p:spPr>
          <a:xfrm>
            <a:off x="0" y="489075"/>
            <a:ext cx="9144000" cy="127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GIT </a:t>
            </a:r>
            <a:r>
              <a:rPr b="0" i="1" lang="es" sz="3600" u="none" cap="none" strike="noStrike">
                <a:solidFill>
                  <a:srgbClr val="121212"/>
                </a:solidFill>
                <a:highlight>
                  <a:srgbClr val="A6FFCA"/>
                </a:highlight>
                <a:latin typeface="Anton"/>
                <a:ea typeface="Anton"/>
                <a:cs typeface="Anton"/>
                <a:sym typeface="Anton"/>
              </a:rPr>
              <a:t>BRANCH</a:t>
            </a:r>
            <a:r>
              <a:rPr b="0" i="1" lang="es" sz="3600" u="none" cap="none" strike="noStrike">
                <a:solidFill>
                  <a:srgbClr val="121212"/>
                </a:solidFill>
                <a:latin typeface="Anton"/>
                <a:ea typeface="Anton"/>
                <a:cs typeface="Anton"/>
                <a:sym typeface="Anton"/>
              </a:rPr>
              <a:t>: MOVERNOS ENTRE RAMAS</a:t>
            </a:r>
            <a:endParaRPr b="0" i="0" sz="1400" u="none" cap="none" strike="noStrike">
              <a:solidFill>
                <a:srgbClr val="000000"/>
              </a:solidFill>
              <a:latin typeface="Arial"/>
              <a:ea typeface="Arial"/>
              <a:cs typeface="Arial"/>
              <a:sym typeface="Arial"/>
            </a:endParaRPr>
          </a:p>
        </p:txBody>
      </p:sp>
      <p:pic>
        <p:nvPicPr>
          <p:cNvPr id="674" name="Google Shape;674;p81"/>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graphicFrame>
        <p:nvGraphicFramePr>
          <p:cNvPr id="679" name="Google Shape;679;p82"/>
          <p:cNvGraphicFramePr/>
          <p:nvPr/>
        </p:nvGraphicFramePr>
        <p:xfrm>
          <a:off x="629000" y="1484613"/>
          <a:ext cx="3000000" cy="3000000"/>
        </p:xfrm>
        <a:graphic>
          <a:graphicData uri="http://schemas.openxmlformats.org/drawingml/2006/table">
            <a:tbl>
              <a:tblPr>
                <a:noFill/>
                <a:tableStyleId>{654D9750-047D-4248-950D-A6E3CB8C0ED8}</a:tableStyleId>
              </a:tblPr>
              <a:tblGrid>
                <a:gridCol w="8125450"/>
              </a:tblGrid>
              <a:tr h="2972875">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666666"/>
                          </a:solidFill>
                          <a:highlight>
                            <a:schemeClr val="dk1"/>
                          </a:highlight>
                          <a:latin typeface="Didact Gothic"/>
                          <a:ea typeface="Didact Gothic"/>
                          <a:cs typeface="Didact Gothic"/>
                          <a:sym typeface="Didact Gothic"/>
                        </a:rPr>
                        <a:t>/* Paso 1: Me muevo a la rama principal “master” */</a:t>
                      </a:r>
                      <a:endParaRPr sz="1600" u="none" cap="none" strike="noStrike">
                        <a:solidFill>
                          <a:srgbClr val="666666"/>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Didact Gothic"/>
                          <a:ea typeface="Didact Gothic"/>
                          <a:cs typeface="Didact Gothic"/>
                          <a:sym typeface="Didact Gothic"/>
                        </a:rPr>
                        <a:t>john@MyShopSolutions</a:t>
                      </a:r>
                      <a:r>
                        <a:rPr lang="es" sz="1600" u="none" cap="none" strike="noStrike">
                          <a:solidFill>
                            <a:srgbClr val="FF00FF"/>
                          </a:solidFill>
                          <a:highlight>
                            <a:schemeClr val="dk1"/>
                          </a:highlight>
                          <a:latin typeface="Didact Gothic"/>
                          <a:ea typeface="Didact Gothic"/>
                          <a:cs typeface="Didact Gothic"/>
                          <a:sym typeface="Didact Gothic"/>
                        </a:rPr>
                        <a:t> :~</a:t>
                      </a:r>
                      <a:r>
                        <a:rPr lang="es"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s" sz="1600" u="none" cap="none" strike="noStrike">
                          <a:solidFill>
                            <a:srgbClr val="F3F3F3"/>
                          </a:solidFill>
                          <a:highlight>
                            <a:schemeClr val="dk1"/>
                          </a:highlight>
                          <a:latin typeface="Didact Gothic"/>
                          <a:ea typeface="Didact Gothic"/>
                          <a:cs typeface="Didact Gothic"/>
                          <a:sym typeface="Didact Gothic"/>
                        </a:rPr>
                        <a:t>$ git checkout master</a:t>
                      </a:r>
                      <a:endParaRPr sz="16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666666"/>
                          </a:solidFill>
                          <a:highlight>
                            <a:srgbClr val="000000"/>
                          </a:highlight>
                          <a:latin typeface="Didact Gothic"/>
                          <a:ea typeface="Didact Gothic"/>
                          <a:cs typeface="Didact Gothic"/>
                          <a:sym typeface="Didact Gothic"/>
                        </a:rPr>
                        <a:t>/* Paso 2: Verificar que se está en la rama de master */</a:t>
                      </a:r>
                      <a:endParaRPr sz="1600" u="none" cap="none" strike="noStrike">
                        <a:solidFill>
                          <a:srgbClr val="666666"/>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Didact Gothic"/>
                          <a:ea typeface="Didact Gothic"/>
                          <a:cs typeface="Didact Gothic"/>
                          <a:sym typeface="Didact Gothic"/>
                        </a:rPr>
                        <a:t>john@MyShopSolutions</a:t>
                      </a:r>
                      <a:r>
                        <a:rPr lang="es" sz="1600" u="none" cap="none" strike="noStrike">
                          <a:solidFill>
                            <a:srgbClr val="FF00FF"/>
                          </a:solidFill>
                          <a:highlight>
                            <a:schemeClr val="dk1"/>
                          </a:highlight>
                          <a:latin typeface="Didact Gothic"/>
                          <a:ea typeface="Didact Gothic"/>
                          <a:cs typeface="Didact Gothic"/>
                          <a:sym typeface="Didact Gothic"/>
                        </a:rPr>
                        <a:t> :~</a:t>
                      </a:r>
                      <a:r>
                        <a:rPr lang="es"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s" sz="1600" u="none" cap="none" strike="noStrike">
                          <a:solidFill>
                            <a:srgbClr val="F3F3F3"/>
                          </a:solidFill>
                          <a:highlight>
                            <a:schemeClr val="dk1"/>
                          </a:highlight>
                          <a:latin typeface="Didact Gothic"/>
                          <a:ea typeface="Didact Gothic"/>
                          <a:cs typeface="Didact Gothic"/>
                          <a:sym typeface="Didact Gothic"/>
                        </a:rPr>
                        <a:t>$ git branch</a:t>
                      </a:r>
                      <a:endParaRPr sz="16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00FFFF"/>
                          </a:solidFill>
                          <a:highlight>
                            <a:schemeClr val="dk1"/>
                          </a:highlight>
                          <a:latin typeface="Didact Gothic"/>
                          <a:ea typeface="Didact Gothic"/>
                          <a:cs typeface="Didact Gothic"/>
                          <a:sym typeface="Didact Gothic"/>
                        </a:rPr>
                        <a:t>*master</a:t>
                      </a:r>
                      <a:endParaRPr sz="1600" u="none" cap="none" strike="noStrike">
                        <a:solidFill>
                          <a:srgbClr val="00FFFF"/>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FFFFF"/>
                          </a:solidFill>
                          <a:highlight>
                            <a:schemeClr val="dk1"/>
                          </a:highlight>
                          <a:latin typeface="Didact Gothic"/>
                          <a:ea typeface="Didact Gothic"/>
                          <a:cs typeface="Didact Gothic"/>
                          <a:sym typeface="Didact Gothic"/>
                        </a:rPr>
                        <a:t>mi_rama</a:t>
                      </a:r>
                      <a:endParaRPr sz="1600" u="none" cap="none" strike="noStrike">
                        <a:solidFill>
                          <a:srgbClr val="FFFFFF"/>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666666"/>
                          </a:solidFill>
                          <a:highlight>
                            <a:srgbClr val="000000"/>
                          </a:highlight>
                          <a:latin typeface="Didact Gothic"/>
                          <a:ea typeface="Didact Gothic"/>
                          <a:cs typeface="Didact Gothic"/>
                          <a:sym typeface="Didact Gothic"/>
                        </a:rPr>
                        <a:t>/* Paso 3: Procedo a borrar la rama que ya no voy a usar */</a:t>
                      </a:r>
                      <a:br>
                        <a:rPr lang="es" sz="1600" u="none" cap="none" strike="noStrike">
                          <a:solidFill>
                            <a:srgbClr val="00FFFF"/>
                          </a:solidFill>
                          <a:highlight>
                            <a:srgbClr val="000000"/>
                          </a:highlight>
                          <a:latin typeface="Didact Gothic"/>
                          <a:ea typeface="Didact Gothic"/>
                          <a:cs typeface="Didact Gothic"/>
                          <a:sym typeface="Didact Gothic"/>
                        </a:rPr>
                      </a:br>
                      <a:r>
                        <a:rPr lang="es" sz="1600" u="none" cap="none" strike="noStrike">
                          <a:solidFill>
                            <a:srgbClr val="00FF00"/>
                          </a:solidFill>
                          <a:highlight>
                            <a:schemeClr val="dk1"/>
                          </a:highlight>
                          <a:latin typeface="Didact Gothic"/>
                          <a:ea typeface="Didact Gothic"/>
                          <a:cs typeface="Didact Gothic"/>
                          <a:sym typeface="Didact Gothic"/>
                        </a:rPr>
                        <a:t>john@MyShopSolutions</a:t>
                      </a:r>
                      <a:r>
                        <a:rPr lang="es" sz="1600" u="none" cap="none" strike="noStrike">
                          <a:solidFill>
                            <a:srgbClr val="FF00FF"/>
                          </a:solidFill>
                          <a:highlight>
                            <a:schemeClr val="dk1"/>
                          </a:highlight>
                          <a:latin typeface="Didact Gothic"/>
                          <a:ea typeface="Didact Gothic"/>
                          <a:cs typeface="Didact Gothic"/>
                          <a:sym typeface="Didact Gothic"/>
                        </a:rPr>
                        <a:t> :~</a:t>
                      </a:r>
                      <a:r>
                        <a:rPr lang="es"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s" sz="1600" u="none" cap="none" strike="noStrike">
                          <a:solidFill>
                            <a:srgbClr val="F3F3F3"/>
                          </a:solidFill>
                          <a:highlight>
                            <a:schemeClr val="dk1"/>
                          </a:highlight>
                          <a:latin typeface="Didact Gothic"/>
                          <a:ea typeface="Didact Gothic"/>
                          <a:cs typeface="Didact Gothic"/>
                          <a:sym typeface="Didact Gothic"/>
                        </a:rPr>
                        <a:t>$</a:t>
                      </a:r>
                      <a:r>
                        <a:rPr lang="es" sz="1600" u="none" cap="none" strike="noStrike">
                          <a:solidFill>
                            <a:srgbClr val="F3F3F3"/>
                          </a:solidFill>
                          <a:highlight>
                            <a:srgbClr val="000000"/>
                          </a:highlight>
                          <a:latin typeface="Didact Gothic"/>
                          <a:ea typeface="Didact Gothic"/>
                          <a:cs typeface="Didact Gothic"/>
                          <a:sym typeface="Didact Gothic"/>
                        </a:rPr>
                        <a:t> git branch -D mi_rama</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rgbClr val="000000"/>
                          </a:highlight>
                          <a:latin typeface="Didact Gothic"/>
                          <a:ea typeface="Didact Gothic"/>
                          <a:cs typeface="Didact Gothic"/>
                          <a:sym typeface="Didact Gothic"/>
                        </a:rPr>
                        <a:t>Deleted branch </a:t>
                      </a:r>
                      <a:r>
                        <a:rPr lang="es" sz="1600" u="none" cap="none" strike="noStrike">
                          <a:solidFill>
                            <a:srgbClr val="F3F3F3"/>
                          </a:solidFill>
                          <a:highlight>
                            <a:schemeClr val="dk1"/>
                          </a:highlight>
                          <a:latin typeface="Didact Gothic"/>
                          <a:ea typeface="Didact Gothic"/>
                          <a:cs typeface="Didact Gothic"/>
                          <a:sym typeface="Didact Gothic"/>
                        </a:rPr>
                        <a:t>mi_rama</a:t>
                      </a:r>
                      <a:r>
                        <a:rPr lang="es" sz="1600" u="none" cap="none" strike="noStrike">
                          <a:solidFill>
                            <a:srgbClr val="F3F3F3"/>
                          </a:solidFill>
                          <a:highlight>
                            <a:srgbClr val="000000"/>
                          </a:highlight>
                          <a:latin typeface="Didact Gothic"/>
                          <a:ea typeface="Didact Gothic"/>
                          <a:cs typeface="Didact Gothic"/>
                          <a:sym typeface="Didact Gothic"/>
                        </a:rPr>
                        <a:t> (was 6d6c28c)</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666666"/>
                          </a:solidFill>
                          <a:highlight>
                            <a:schemeClr val="dk1"/>
                          </a:highlight>
                          <a:latin typeface="Didact Gothic"/>
                          <a:ea typeface="Didact Gothic"/>
                          <a:cs typeface="Didact Gothic"/>
                          <a:sym typeface="Didact Gothic"/>
                        </a:rPr>
                        <a:t>/* Paso 4: Verificar que se borró la rama*/</a:t>
                      </a:r>
                      <a:endParaRPr sz="1600" u="none" cap="none" strike="noStrike">
                        <a:solidFill>
                          <a:srgbClr val="666666"/>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Didact Gothic"/>
                          <a:ea typeface="Didact Gothic"/>
                          <a:cs typeface="Didact Gothic"/>
                          <a:sym typeface="Didact Gothic"/>
                        </a:rPr>
                        <a:t>john@MyShopSolutions</a:t>
                      </a:r>
                      <a:r>
                        <a:rPr lang="es" sz="1600" u="none" cap="none" strike="noStrike">
                          <a:solidFill>
                            <a:srgbClr val="FF00FF"/>
                          </a:solidFill>
                          <a:highlight>
                            <a:schemeClr val="dk1"/>
                          </a:highlight>
                          <a:latin typeface="Didact Gothic"/>
                          <a:ea typeface="Didact Gothic"/>
                          <a:cs typeface="Didact Gothic"/>
                          <a:sym typeface="Didact Gothic"/>
                        </a:rPr>
                        <a:t> :~</a:t>
                      </a:r>
                      <a:r>
                        <a:rPr lang="es"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s" sz="1600" u="none" cap="none" strike="noStrike">
                          <a:solidFill>
                            <a:srgbClr val="F3F3F3"/>
                          </a:solidFill>
                          <a:highlight>
                            <a:schemeClr val="dk1"/>
                          </a:highlight>
                          <a:latin typeface="Didact Gothic"/>
                          <a:ea typeface="Didact Gothic"/>
                          <a:cs typeface="Didact Gothic"/>
                          <a:sym typeface="Didact Gothic"/>
                        </a:rPr>
                        <a:t>$ git branch</a:t>
                      </a:r>
                      <a:endParaRPr sz="16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00FFFF"/>
                          </a:solidFill>
                          <a:highlight>
                            <a:schemeClr val="dk1"/>
                          </a:highlight>
                          <a:latin typeface="Didact Gothic"/>
                          <a:ea typeface="Didact Gothic"/>
                          <a:cs typeface="Didact Gothic"/>
                          <a:sym typeface="Didact Gothic"/>
                        </a:rPr>
                        <a:t>*master</a:t>
                      </a:r>
                      <a:endParaRPr sz="1600" u="none" cap="none" strike="noStrike">
                        <a:solidFill>
                          <a:srgbClr val="666666"/>
                        </a:solidFill>
                        <a:highlight>
                          <a:schemeClr val="dk1"/>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pic>
        <p:nvPicPr>
          <p:cNvPr id="680" name="Google Shape;680;p8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81" name="Google Shape;681;p82"/>
          <p:cNvSpPr txBox="1"/>
          <p:nvPr/>
        </p:nvSpPr>
        <p:spPr>
          <a:xfrm>
            <a:off x="643801" y="28715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BRANCH</a:t>
            </a:r>
            <a:r>
              <a:rPr b="0" i="1" lang="es" sz="3800" u="none" cap="none" strike="noStrike">
                <a:solidFill>
                  <a:schemeClr val="dk1"/>
                </a:solidFill>
                <a:latin typeface="Anton"/>
                <a:ea typeface="Anton"/>
                <a:cs typeface="Anton"/>
                <a:sym typeface="Anton"/>
              </a:rPr>
              <a:t> -D - BORRANDO RAMAS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pic>
        <p:nvPicPr>
          <p:cNvPr id="682" name="Google Shape;682;p82"/>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pic>
        <p:nvPicPr>
          <p:cNvPr id="687" name="Google Shape;687;p8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88" name="Google Shape;688;p83"/>
          <p:cNvSpPr txBox="1"/>
          <p:nvPr/>
        </p:nvSpPr>
        <p:spPr>
          <a:xfrm>
            <a:off x="643801" y="2626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CHECKOUT</a:t>
            </a:r>
            <a:r>
              <a:rPr b="0" i="1" lang="es" sz="3800" u="none" cap="none" strike="noStrike">
                <a:solidFill>
                  <a:schemeClr val="dk1"/>
                </a:solidFill>
                <a:latin typeface="Anton"/>
                <a:ea typeface="Anton"/>
                <a:cs typeface="Anton"/>
                <a:sym typeface="Anton"/>
              </a:rPr>
              <a:t>: LISTAR COMMITS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689" name="Google Shape;689;p83"/>
          <p:cNvSpPr txBox="1"/>
          <p:nvPr/>
        </p:nvSpPr>
        <p:spPr>
          <a:xfrm>
            <a:off x="696800" y="1106225"/>
            <a:ext cx="4681500" cy="2107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1" sz="1800">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800"/>
              <a:buFont typeface="Arial"/>
              <a:buNone/>
            </a:pPr>
            <a:r>
              <a:t/>
            </a:r>
            <a:endParaRPr b="1" sz="1800">
              <a:solidFill>
                <a:schemeClr val="dk1"/>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800"/>
              <a:buFont typeface="Arial"/>
              <a:buNone/>
            </a:pPr>
            <a:r>
              <a:t/>
            </a:r>
            <a:endParaRPr sz="1800">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Recuerden que al hacer cambios, adherirlos y comitearlos, se crea un historial de dichos cambios, los logs.</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La posibilidad de volver a un commit en específico es una </a:t>
            </a:r>
            <a:r>
              <a:rPr b="0" i="0" lang="es" sz="1800" u="none" cap="none" strike="noStrike">
                <a:solidFill>
                  <a:srgbClr val="000000"/>
                </a:solidFill>
                <a:highlight>
                  <a:srgbClr val="E0FF00"/>
                </a:highlight>
                <a:latin typeface="Helvetica Neue Light"/>
                <a:ea typeface="Helvetica Neue Light"/>
                <a:cs typeface="Helvetica Neue Light"/>
                <a:sym typeface="Helvetica Neue Light"/>
              </a:rPr>
              <a:t>ventaja</a:t>
            </a:r>
            <a:r>
              <a:rPr b="0" i="0" lang="es" sz="1800" u="none" cap="none" strike="noStrike">
                <a:solidFill>
                  <a:srgbClr val="000000"/>
                </a:solidFill>
                <a:latin typeface="Helvetica Neue Light"/>
                <a:ea typeface="Helvetica Neue Light"/>
                <a:cs typeface="Helvetica Neue Light"/>
                <a:sym typeface="Helvetica Neue Light"/>
              </a:rPr>
              <a:t> de los controladores de versiones, que permiten </a:t>
            </a:r>
            <a:r>
              <a:rPr b="0" i="0" lang="es" sz="1800" u="none" cap="none" strike="noStrike">
                <a:solidFill>
                  <a:srgbClr val="000000"/>
                </a:solidFill>
                <a:highlight>
                  <a:srgbClr val="E0FF00"/>
                </a:highlight>
                <a:latin typeface="Helvetica Neue Light"/>
                <a:ea typeface="Helvetica Neue Light"/>
                <a:cs typeface="Helvetica Neue Light"/>
                <a:sym typeface="Helvetica Neue Light"/>
              </a:rPr>
              <a:t>volver a un estado anterior</a:t>
            </a:r>
            <a:r>
              <a:rPr b="0" i="0" lang="es" sz="1800" u="none" cap="none" strike="noStrike">
                <a:solidFill>
                  <a:srgbClr val="000000"/>
                </a:solidFill>
                <a:latin typeface="Helvetica Neue Light"/>
                <a:ea typeface="Helvetica Neue Light"/>
                <a:cs typeface="Helvetica Neue Light"/>
                <a:sym typeface="Helvetica Neue Light"/>
              </a:rPr>
              <a:t> si se presenta un problema, error o cambio inesperado.</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descr="the simpsons GIF" id="690" name="Google Shape;690;p83"/>
          <p:cNvPicPr preferRelativeResize="0"/>
          <p:nvPr/>
        </p:nvPicPr>
        <p:blipFill>
          <a:blip r:embed="rId4">
            <a:alphaModFix/>
          </a:blip>
          <a:stretch>
            <a:fillRect/>
          </a:stretch>
        </p:blipFill>
        <p:spPr>
          <a:xfrm>
            <a:off x="5378300" y="2156850"/>
            <a:ext cx="3143875" cy="2056100"/>
          </a:xfrm>
          <a:prstGeom prst="rect">
            <a:avLst/>
          </a:prstGeom>
          <a:noFill/>
          <a:ln>
            <a:noFill/>
          </a:ln>
        </p:spPr>
      </p:pic>
      <p:sp>
        <p:nvSpPr>
          <p:cNvPr id="691" name="Google Shape;691;p83"/>
          <p:cNvSpPr txBox="1"/>
          <p:nvPr/>
        </p:nvSpPr>
        <p:spPr>
          <a:xfrm>
            <a:off x="311850" y="1106225"/>
            <a:ext cx="8520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dk1"/>
                </a:solidFill>
                <a:latin typeface="Helvetica Neue"/>
                <a:ea typeface="Helvetica Neue"/>
                <a:cs typeface="Helvetica Neue"/>
                <a:sym typeface="Helvetica Neue"/>
              </a:rPr>
              <a:t>Así como nos movemos entre ramas, nos podemos </a:t>
            </a:r>
            <a:r>
              <a:rPr b="1" lang="es" sz="1800">
                <a:solidFill>
                  <a:schemeClr val="dk1"/>
                </a:solidFill>
                <a:latin typeface="Helvetica Neue"/>
                <a:ea typeface="Helvetica Neue"/>
                <a:cs typeface="Helvetica Neue"/>
                <a:sym typeface="Helvetica Neue"/>
              </a:rPr>
              <a:t>mover entre commits.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7" name="Shape 107"/>
        <p:cNvGrpSpPr/>
        <p:nvPr/>
      </p:nvGrpSpPr>
      <p:grpSpPr>
        <a:xfrm>
          <a:off x="0" y="0"/>
          <a:ext cx="0" cy="0"/>
          <a:chOff x="0" y="0"/>
          <a:chExt cx="0" cy="0"/>
        </a:xfrm>
      </p:grpSpPr>
      <p:sp>
        <p:nvSpPr>
          <p:cNvPr id="108" name="Google Shape;108;p21"/>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i="1" lang="es" sz="2000">
                <a:latin typeface="Anton"/>
                <a:ea typeface="Anton"/>
                <a:cs typeface="Anton"/>
                <a:sym typeface="Anton"/>
              </a:rPr>
              <a:t>MAPA DE CONCEPTOS CLASE 9</a:t>
            </a:r>
            <a:endParaRPr i="1" sz="2000">
              <a:latin typeface="Anton"/>
              <a:ea typeface="Anton"/>
              <a:cs typeface="Anton"/>
              <a:sym typeface="Anton"/>
            </a:endParaRPr>
          </a:p>
        </p:txBody>
      </p:sp>
      <p:pic>
        <p:nvPicPr>
          <p:cNvPr id="109" name="Google Shape;109;p2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10" name="Google Shape;110;p21"/>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
        <p:nvSpPr>
          <p:cNvPr id="111" name="Google Shape;111;p21"/>
          <p:cNvSpPr/>
          <p:nvPr/>
        </p:nvSpPr>
        <p:spPr>
          <a:xfrm>
            <a:off x="237450" y="20058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Helvetica Neue"/>
                <a:ea typeface="Helvetica Neue"/>
                <a:cs typeface="Helvetica Neue"/>
                <a:sym typeface="Helvetica Neue"/>
              </a:rPr>
              <a:t>Comandos básicos de la terminal</a:t>
            </a:r>
            <a:endParaRPr b="0" i="0" sz="1100" u="none" cap="none" strike="noStrike">
              <a:solidFill>
                <a:srgbClr val="FFFFFF"/>
              </a:solidFill>
              <a:latin typeface="Helvetica Neue"/>
              <a:ea typeface="Helvetica Neue"/>
              <a:cs typeface="Helvetica Neue"/>
              <a:sym typeface="Helvetica Neue"/>
            </a:endParaRPr>
          </a:p>
        </p:txBody>
      </p:sp>
      <p:sp>
        <p:nvSpPr>
          <p:cNvPr id="112" name="Google Shape;112;p21"/>
          <p:cNvSpPr/>
          <p:nvPr/>
        </p:nvSpPr>
        <p:spPr>
          <a:xfrm>
            <a:off x="237500" y="8481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Helvetica Neue"/>
                <a:ea typeface="Helvetica Neue"/>
                <a:cs typeface="Helvetica Neue"/>
                <a:sym typeface="Helvetica Neue"/>
              </a:rPr>
              <a:t>GIT</a:t>
            </a:r>
            <a:endParaRPr b="0" i="0" sz="1100" u="none" cap="none" strike="noStrike">
              <a:solidFill>
                <a:srgbClr val="FFFFFF"/>
              </a:solidFill>
              <a:latin typeface="Helvetica Neue"/>
              <a:ea typeface="Helvetica Neue"/>
              <a:cs typeface="Helvetica Neue"/>
              <a:sym typeface="Helvetica Neue"/>
            </a:endParaRPr>
          </a:p>
        </p:txBody>
      </p:sp>
      <p:cxnSp>
        <p:nvCxnSpPr>
          <p:cNvPr id="113" name="Google Shape;113;p21"/>
          <p:cNvCxnSpPr>
            <a:stCxn id="112" idx="2"/>
          </p:cNvCxnSpPr>
          <p:nvPr/>
        </p:nvCxnSpPr>
        <p:spPr>
          <a:xfrm>
            <a:off x="963950" y="1450578"/>
            <a:ext cx="0" cy="555300"/>
          </a:xfrm>
          <a:prstGeom prst="straightConnector1">
            <a:avLst/>
          </a:prstGeom>
          <a:noFill/>
          <a:ln cap="flat" cmpd="sng" w="9525">
            <a:solidFill>
              <a:srgbClr val="CCCCCC"/>
            </a:solidFill>
            <a:prstDash val="solid"/>
            <a:round/>
            <a:headEnd len="med" w="med" type="oval"/>
            <a:tailEnd len="med" w="med" type="oval"/>
          </a:ln>
        </p:spPr>
      </p:cxnSp>
      <p:sp>
        <p:nvSpPr>
          <p:cNvPr id="114" name="Google Shape;114;p21"/>
          <p:cNvSpPr/>
          <p:nvPr/>
        </p:nvSpPr>
        <p:spPr>
          <a:xfrm>
            <a:off x="2648593" y="1006728"/>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¿Qué es Git?</a:t>
            </a:r>
            <a:endParaRPr b="0" i="0" sz="1100" u="none" cap="none" strike="noStrike">
              <a:solidFill>
                <a:srgbClr val="222222"/>
              </a:solidFill>
              <a:latin typeface="Helvetica Neue"/>
              <a:ea typeface="Helvetica Neue"/>
              <a:cs typeface="Helvetica Neue"/>
              <a:sym typeface="Helvetica Neue"/>
            </a:endParaRPr>
          </a:p>
        </p:txBody>
      </p:sp>
      <p:cxnSp>
        <p:nvCxnSpPr>
          <p:cNvPr id="115" name="Google Shape;115;p21"/>
          <p:cNvCxnSpPr>
            <a:endCxn id="114" idx="1"/>
          </p:cNvCxnSpPr>
          <p:nvPr/>
        </p:nvCxnSpPr>
        <p:spPr>
          <a:xfrm>
            <a:off x="1690393" y="1147128"/>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116" name="Google Shape;116;p21"/>
          <p:cNvCxnSpPr>
            <a:endCxn id="117" idx="1"/>
          </p:cNvCxnSpPr>
          <p:nvPr/>
        </p:nvCxnSpPr>
        <p:spPr>
          <a:xfrm>
            <a:off x="1690400" y="1147150"/>
            <a:ext cx="958200" cy="3600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17" name="Google Shape;117;p21"/>
          <p:cNvSpPr/>
          <p:nvPr/>
        </p:nvSpPr>
        <p:spPr>
          <a:xfrm>
            <a:off x="2648600" y="1366750"/>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Los 3 estados</a:t>
            </a:r>
            <a:endParaRPr b="0" i="0" sz="1100" u="none" cap="none" strike="noStrike">
              <a:solidFill>
                <a:srgbClr val="222222"/>
              </a:solidFill>
              <a:latin typeface="Helvetica Neue"/>
              <a:ea typeface="Helvetica Neue"/>
              <a:cs typeface="Helvetica Neue"/>
              <a:sym typeface="Helvetica Neue"/>
            </a:endParaRPr>
          </a:p>
        </p:txBody>
      </p:sp>
      <p:sp>
        <p:nvSpPr>
          <p:cNvPr id="118" name="Google Shape;118;p21"/>
          <p:cNvSpPr/>
          <p:nvPr/>
        </p:nvSpPr>
        <p:spPr>
          <a:xfrm>
            <a:off x="2648550" y="2170064"/>
            <a:ext cx="14529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¿Cómo abrir la terminal?</a:t>
            </a:r>
            <a:endParaRPr b="0" i="0" sz="1100" u="none" cap="none" strike="noStrike">
              <a:solidFill>
                <a:srgbClr val="222222"/>
              </a:solidFill>
              <a:latin typeface="Helvetica Neue"/>
              <a:ea typeface="Helvetica Neue"/>
              <a:cs typeface="Helvetica Neue"/>
              <a:sym typeface="Helvetica Neue"/>
            </a:endParaRPr>
          </a:p>
        </p:txBody>
      </p:sp>
      <p:cxnSp>
        <p:nvCxnSpPr>
          <p:cNvPr id="119" name="Google Shape;119;p21"/>
          <p:cNvCxnSpPr>
            <a:endCxn id="118" idx="1"/>
          </p:cNvCxnSpPr>
          <p:nvPr/>
        </p:nvCxnSpPr>
        <p:spPr>
          <a:xfrm>
            <a:off x="1690350" y="2335364"/>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120" name="Google Shape;120;p21"/>
          <p:cNvCxnSpPr/>
          <p:nvPr/>
        </p:nvCxnSpPr>
        <p:spPr>
          <a:xfrm>
            <a:off x="1690338" y="2331850"/>
            <a:ext cx="958200" cy="3600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21" name="Google Shape;121;p21"/>
          <p:cNvSpPr/>
          <p:nvPr/>
        </p:nvSpPr>
        <p:spPr>
          <a:xfrm>
            <a:off x="2648605" y="2576678"/>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Repaso: clase 0</a:t>
            </a:r>
            <a:endParaRPr b="0" i="0" sz="1100" u="none" cap="none" strike="noStrike">
              <a:solidFill>
                <a:srgbClr val="222222"/>
              </a:solidFill>
              <a:latin typeface="Helvetica Neue"/>
              <a:ea typeface="Helvetica Neue"/>
              <a:cs typeface="Helvetica Neue"/>
              <a:sym typeface="Helvetica Neue"/>
            </a:endParaRPr>
          </a:p>
        </p:txBody>
      </p:sp>
      <p:sp>
        <p:nvSpPr>
          <p:cNvPr id="122" name="Google Shape;122;p21"/>
          <p:cNvSpPr/>
          <p:nvPr/>
        </p:nvSpPr>
        <p:spPr>
          <a:xfrm>
            <a:off x="237500" y="31635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Helvetica Neue"/>
                <a:ea typeface="Helvetica Neue"/>
                <a:cs typeface="Helvetica Neue"/>
                <a:sym typeface="Helvetica Neue"/>
              </a:rPr>
              <a:t>Creando repositorios</a:t>
            </a:r>
            <a:endParaRPr b="0" i="0" sz="1100" u="none" cap="none" strike="noStrike">
              <a:solidFill>
                <a:srgbClr val="FFFFFF"/>
              </a:solidFill>
              <a:latin typeface="Helvetica Neue"/>
              <a:ea typeface="Helvetica Neue"/>
              <a:cs typeface="Helvetica Neue"/>
              <a:sym typeface="Helvetica Neue"/>
            </a:endParaRPr>
          </a:p>
        </p:txBody>
      </p:sp>
      <p:cxnSp>
        <p:nvCxnSpPr>
          <p:cNvPr id="123" name="Google Shape;123;p21"/>
          <p:cNvCxnSpPr/>
          <p:nvPr/>
        </p:nvCxnSpPr>
        <p:spPr>
          <a:xfrm>
            <a:off x="964000" y="2608278"/>
            <a:ext cx="0" cy="555300"/>
          </a:xfrm>
          <a:prstGeom prst="straightConnector1">
            <a:avLst/>
          </a:prstGeom>
          <a:noFill/>
          <a:ln cap="flat" cmpd="sng" w="9525">
            <a:solidFill>
              <a:srgbClr val="CCCCCC"/>
            </a:solidFill>
            <a:prstDash val="solid"/>
            <a:round/>
            <a:headEnd len="med" w="med" type="oval"/>
            <a:tailEnd len="med" w="med" type="oval"/>
          </a:ln>
        </p:spPr>
      </p:cxnSp>
      <p:cxnSp>
        <p:nvCxnSpPr>
          <p:cNvPr id="124" name="Google Shape;124;p21"/>
          <p:cNvCxnSpPr/>
          <p:nvPr/>
        </p:nvCxnSpPr>
        <p:spPr>
          <a:xfrm>
            <a:off x="2833350" y="4536850"/>
            <a:ext cx="958200" cy="0"/>
          </a:xfrm>
          <a:prstGeom prst="straightConnector1">
            <a:avLst/>
          </a:prstGeom>
          <a:noFill/>
          <a:ln cap="flat" cmpd="sng" w="9525">
            <a:solidFill>
              <a:srgbClr val="CCCCCC"/>
            </a:solidFill>
            <a:prstDash val="solid"/>
            <a:round/>
            <a:headEnd len="med" w="med" type="oval"/>
            <a:tailEnd len="med" w="med" type="oval"/>
          </a:ln>
        </p:spPr>
      </p:cxnSp>
      <p:sp>
        <p:nvSpPr>
          <p:cNvPr id="125" name="Google Shape;125;p21"/>
          <p:cNvSpPr/>
          <p:nvPr/>
        </p:nvSpPr>
        <p:spPr>
          <a:xfrm>
            <a:off x="237550" y="43212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Helvetica Neue"/>
                <a:ea typeface="Helvetica Neue"/>
                <a:cs typeface="Helvetica Neue"/>
                <a:sym typeface="Helvetica Neue"/>
              </a:rPr>
              <a:t>Ramas</a:t>
            </a:r>
            <a:endParaRPr b="0" i="0" sz="1100" u="none" cap="none" strike="noStrike">
              <a:solidFill>
                <a:srgbClr val="FFFFFF"/>
              </a:solidFill>
              <a:latin typeface="Helvetica Neue"/>
              <a:ea typeface="Helvetica Neue"/>
              <a:cs typeface="Helvetica Neue"/>
              <a:sym typeface="Helvetica Neue"/>
            </a:endParaRPr>
          </a:p>
        </p:txBody>
      </p:sp>
      <p:cxnSp>
        <p:nvCxnSpPr>
          <p:cNvPr id="126" name="Google Shape;126;p21"/>
          <p:cNvCxnSpPr/>
          <p:nvPr/>
        </p:nvCxnSpPr>
        <p:spPr>
          <a:xfrm>
            <a:off x="964050" y="3765978"/>
            <a:ext cx="0" cy="555300"/>
          </a:xfrm>
          <a:prstGeom prst="straightConnector1">
            <a:avLst/>
          </a:prstGeom>
          <a:noFill/>
          <a:ln cap="flat" cmpd="sng" w="9525">
            <a:solidFill>
              <a:srgbClr val="CCCCCC"/>
            </a:solidFill>
            <a:prstDash val="solid"/>
            <a:round/>
            <a:headEnd len="med" w="med" type="oval"/>
            <a:tailEnd len="med" w="med" type="oval"/>
          </a:ln>
        </p:spPr>
      </p:cxnSp>
      <p:sp>
        <p:nvSpPr>
          <p:cNvPr id="127" name="Google Shape;127;p21"/>
          <p:cNvSpPr/>
          <p:nvPr/>
        </p:nvSpPr>
        <p:spPr>
          <a:xfrm>
            <a:off x="2642551" y="4482075"/>
            <a:ext cx="15486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¿Para qué se usan?</a:t>
            </a:r>
            <a:endParaRPr b="0" i="0" sz="1100" u="none" cap="none" strike="noStrike">
              <a:solidFill>
                <a:srgbClr val="222222"/>
              </a:solidFill>
              <a:latin typeface="Helvetica Neue"/>
              <a:ea typeface="Helvetica Neue"/>
              <a:cs typeface="Helvetica Neue"/>
              <a:sym typeface="Helvetica Neue"/>
            </a:endParaRPr>
          </a:p>
        </p:txBody>
      </p:sp>
      <p:cxnSp>
        <p:nvCxnSpPr>
          <p:cNvPr id="128" name="Google Shape;128;p21"/>
          <p:cNvCxnSpPr/>
          <p:nvPr/>
        </p:nvCxnSpPr>
        <p:spPr>
          <a:xfrm>
            <a:off x="1690450" y="4607275"/>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129" name="Google Shape;129;p21"/>
          <p:cNvCxnSpPr/>
          <p:nvPr/>
        </p:nvCxnSpPr>
        <p:spPr>
          <a:xfrm>
            <a:off x="1690452" y="1147125"/>
            <a:ext cx="958200" cy="7200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30" name="Google Shape;130;p21"/>
          <p:cNvSpPr/>
          <p:nvPr/>
        </p:nvSpPr>
        <p:spPr>
          <a:xfrm>
            <a:off x="2648600" y="1708752"/>
            <a:ext cx="14529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Instalación y configuración</a:t>
            </a:r>
            <a:endParaRPr b="0" i="0" sz="1100" u="none" cap="none" strike="noStrike">
              <a:solidFill>
                <a:srgbClr val="222222"/>
              </a:solidFill>
              <a:latin typeface="Helvetica Neue"/>
              <a:ea typeface="Helvetica Neue"/>
              <a:cs typeface="Helvetica Neue"/>
              <a:sym typeface="Helvetica Neue"/>
            </a:endParaRPr>
          </a:p>
        </p:txBody>
      </p:sp>
      <p:sp>
        <p:nvSpPr>
          <p:cNvPr id="131" name="Google Shape;131;p21"/>
          <p:cNvSpPr/>
          <p:nvPr/>
        </p:nvSpPr>
        <p:spPr>
          <a:xfrm>
            <a:off x="2648550" y="3299477"/>
            <a:ext cx="14529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¿Qué es un repositorio?</a:t>
            </a:r>
            <a:endParaRPr b="0" i="0" sz="1100" u="none" cap="none" strike="noStrike">
              <a:solidFill>
                <a:srgbClr val="222222"/>
              </a:solidFill>
              <a:latin typeface="Helvetica Neue"/>
              <a:ea typeface="Helvetica Neue"/>
              <a:cs typeface="Helvetica Neue"/>
              <a:sym typeface="Helvetica Neue"/>
            </a:endParaRPr>
          </a:p>
        </p:txBody>
      </p:sp>
      <p:cxnSp>
        <p:nvCxnSpPr>
          <p:cNvPr id="132" name="Google Shape;132;p21"/>
          <p:cNvCxnSpPr>
            <a:endCxn id="131" idx="1"/>
          </p:cNvCxnSpPr>
          <p:nvPr/>
        </p:nvCxnSpPr>
        <p:spPr>
          <a:xfrm>
            <a:off x="1690350" y="3464777"/>
            <a:ext cx="958200" cy="0"/>
          </a:xfrm>
          <a:prstGeom prst="straightConnector1">
            <a:avLst/>
          </a:prstGeom>
          <a:noFill/>
          <a:ln cap="flat" cmpd="sng" w="9525">
            <a:solidFill>
              <a:srgbClr val="CCCCCC"/>
            </a:solidFill>
            <a:prstDash val="solid"/>
            <a:round/>
            <a:headEnd len="med" w="med" type="oval"/>
            <a:tailEnd len="med" w="med" type="oval"/>
          </a:ln>
        </p:spPr>
      </p:cxn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cxnSp>
        <p:nvCxnSpPr>
          <p:cNvPr id="696" name="Google Shape;696;p84"/>
          <p:cNvCxnSpPr>
            <a:endCxn id="697" idx="2"/>
          </p:cNvCxnSpPr>
          <p:nvPr/>
        </p:nvCxnSpPr>
        <p:spPr>
          <a:xfrm>
            <a:off x="1460534" y="2464825"/>
            <a:ext cx="6262500" cy="4800"/>
          </a:xfrm>
          <a:prstGeom prst="straightConnector1">
            <a:avLst/>
          </a:prstGeom>
          <a:noFill/>
          <a:ln cap="flat" cmpd="sng" w="28575">
            <a:solidFill>
              <a:srgbClr val="EF89D2"/>
            </a:solidFill>
            <a:prstDash val="solid"/>
            <a:round/>
            <a:headEnd len="sm" w="sm" type="none"/>
            <a:tailEnd len="sm" w="sm" type="none"/>
          </a:ln>
        </p:spPr>
      </p:cxnSp>
      <p:sp>
        <p:nvSpPr>
          <p:cNvPr id="698" name="Google Shape;698;p84"/>
          <p:cNvSpPr/>
          <p:nvPr/>
        </p:nvSpPr>
        <p:spPr>
          <a:xfrm>
            <a:off x="3081780" y="2162575"/>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699" name="Google Shape;699;p84"/>
          <p:cNvSpPr/>
          <p:nvPr/>
        </p:nvSpPr>
        <p:spPr>
          <a:xfrm>
            <a:off x="5441547" y="2189525"/>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700" name="Google Shape;700;p84"/>
          <p:cNvSpPr txBox="1"/>
          <p:nvPr/>
        </p:nvSpPr>
        <p:spPr>
          <a:xfrm>
            <a:off x="325" y="30842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highlight>
                  <a:schemeClr val="lt1"/>
                </a:highlight>
                <a:latin typeface="Helvetica Neue"/>
                <a:ea typeface="Helvetica Neue"/>
                <a:cs typeface="Helvetica Neue"/>
                <a:sym typeface="Helvetica Neue"/>
              </a:rPr>
              <a:t>Crea </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una rama con git branch nueva_rama</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701" name="Google Shape;701;p84"/>
          <p:cNvSpPr txBox="1"/>
          <p:nvPr/>
        </p:nvSpPr>
        <p:spPr>
          <a:xfrm>
            <a:off x="2357188" y="30842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highlight>
                  <a:schemeClr val="lt1"/>
                </a:highlight>
                <a:latin typeface="Helvetica Neue"/>
                <a:ea typeface="Helvetica Neue"/>
                <a:cs typeface="Helvetica Neue"/>
                <a:sym typeface="Helvetica Neue"/>
              </a:rPr>
              <a:t>Cambia </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de rama con git checkout nueva_rama</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702" name="Google Shape;702;p84"/>
          <p:cNvSpPr txBox="1"/>
          <p:nvPr/>
        </p:nvSpPr>
        <p:spPr>
          <a:xfrm>
            <a:off x="4714050" y="30794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highlight>
                  <a:schemeClr val="lt1"/>
                </a:highlight>
                <a:latin typeface="Helvetica Neue"/>
                <a:ea typeface="Helvetica Neue"/>
                <a:cs typeface="Helvetica Neue"/>
                <a:sym typeface="Helvetica Neue"/>
              </a:rPr>
              <a:t>Verifica</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 que cambiaste de rama con git branch -l</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703" name="Google Shape;703;p84"/>
          <p:cNvSpPr txBox="1"/>
          <p:nvPr/>
        </p:nvSpPr>
        <p:spPr>
          <a:xfrm>
            <a:off x="3220212" y="2189514"/>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2</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704" name="Google Shape;704;p84"/>
          <p:cNvSpPr txBox="1"/>
          <p:nvPr/>
        </p:nvSpPr>
        <p:spPr>
          <a:xfrm>
            <a:off x="5574295" y="2244220"/>
            <a:ext cx="270300" cy="31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3</a:t>
            </a:r>
            <a:endParaRPr b="0" i="0" sz="2400" u="none" cap="none" strike="noStrike">
              <a:solidFill>
                <a:srgbClr val="000000"/>
              </a:solidFill>
              <a:latin typeface="Helvetica Neue Light"/>
              <a:ea typeface="Helvetica Neue Light"/>
              <a:cs typeface="Helvetica Neue Light"/>
              <a:sym typeface="Helvetica Neue Light"/>
            </a:endParaRPr>
          </a:p>
        </p:txBody>
      </p:sp>
      <p:pic>
        <p:nvPicPr>
          <p:cNvPr id="705" name="Google Shape;705;p8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06" name="Google Shape;706;p84"/>
          <p:cNvSpPr txBox="1"/>
          <p:nvPr/>
        </p:nvSpPr>
        <p:spPr>
          <a:xfrm>
            <a:off x="1311600" y="180125"/>
            <a:ext cx="6520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CHECKOUT</a:t>
            </a:r>
            <a:r>
              <a:rPr b="0" i="1" lang="es" sz="3800" u="none" cap="none" strike="noStrike">
                <a:solidFill>
                  <a:schemeClr val="dk1"/>
                </a:solidFill>
                <a:latin typeface="Anton"/>
                <a:ea typeface="Anton"/>
                <a:cs typeface="Anton"/>
                <a:sym typeface="Anton"/>
              </a:rPr>
              <a:t>: LISTAR COMMITS</a:t>
            </a:r>
            <a:endParaRPr b="0" i="1" sz="3800" u="none" cap="none" strike="noStrike">
              <a:solidFill>
                <a:schemeClr val="dk1"/>
              </a:solidFill>
              <a:latin typeface="Anton"/>
              <a:ea typeface="Anton"/>
              <a:cs typeface="Anton"/>
              <a:sym typeface="Anton"/>
            </a:endParaRPr>
          </a:p>
          <a:p>
            <a:pPr indent="0" lvl="0" marL="0" marR="0" rtl="0" algn="ctr">
              <a:lnSpc>
                <a:spcPct val="115000"/>
              </a:lnSpc>
              <a:spcBef>
                <a:spcPts val="0"/>
              </a:spcBef>
              <a:spcAft>
                <a:spcPts val="0"/>
              </a:spcAft>
              <a:buClr>
                <a:schemeClr val="dk1"/>
              </a:buClr>
              <a:buSzPts val="1100"/>
              <a:buFont typeface="Arial"/>
              <a:buNone/>
            </a:pPr>
            <a:r>
              <a:rPr b="0" i="1" lang="es" sz="2800" u="none" cap="none" strike="noStrike">
                <a:solidFill>
                  <a:schemeClr val="dk1"/>
                </a:solidFill>
                <a:latin typeface="Anton"/>
                <a:ea typeface="Anton"/>
                <a:cs typeface="Anton"/>
                <a:sym typeface="Anton"/>
              </a:rPr>
              <a:t>Vamos a crear nuevamente una rama...</a:t>
            </a:r>
            <a:endParaRPr b="0" i="1" sz="3600" u="none" cap="none" strike="noStrike">
              <a:solidFill>
                <a:schemeClr val="dk1"/>
              </a:solidFill>
              <a:latin typeface="Anton"/>
              <a:ea typeface="Anton"/>
              <a:cs typeface="Anton"/>
              <a:sym typeface="Anton"/>
            </a:endParaRPr>
          </a:p>
        </p:txBody>
      </p:sp>
      <p:sp>
        <p:nvSpPr>
          <p:cNvPr id="707" name="Google Shape;707;p84"/>
          <p:cNvSpPr/>
          <p:nvPr/>
        </p:nvSpPr>
        <p:spPr>
          <a:xfrm>
            <a:off x="846380" y="2162575"/>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708" name="Google Shape;708;p84"/>
          <p:cNvSpPr txBox="1"/>
          <p:nvPr/>
        </p:nvSpPr>
        <p:spPr>
          <a:xfrm>
            <a:off x="998850" y="2187098"/>
            <a:ext cx="270300" cy="31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1</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697" name="Google Shape;697;p84"/>
          <p:cNvSpPr/>
          <p:nvPr/>
        </p:nvSpPr>
        <p:spPr>
          <a:xfrm>
            <a:off x="7723034" y="2162575"/>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709" name="Google Shape;709;p84"/>
          <p:cNvSpPr txBox="1"/>
          <p:nvPr/>
        </p:nvSpPr>
        <p:spPr>
          <a:xfrm>
            <a:off x="7855782" y="2217270"/>
            <a:ext cx="270300" cy="31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4</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710" name="Google Shape;710;p84"/>
          <p:cNvSpPr txBox="1"/>
          <p:nvPr/>
        </p:nvSpPr>
        <p:spPr>
          <a:xfrm>
            <a:off x="6956375" y="3139150"/>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highlight>
                  <a:schemeClr val="lt1"/>
                </a:highlight>
                <a:latin typeface="Helvetica Neue"/>
                <a:ea typeface="Helvetica Neue"/>
                <a:cs typeface="Helvetica Neue"/>
                <a:sym typeface="Helvetica Neue"/>
              </a:rPr>
              <a:t>Agrega</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 al index.html un texto nuevo.</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cxnSp>
        <p:nvCxnSpPr>
          <p:cNvPr id="715" name="Google Shape;715;p85"/>
          <p:cNvCxnSpPr>
            <a:endCxn id="716" idx="2"/>
          </p:cNvCxnSpPr>
          <p:nvPr/>
        </p:nvCxnSpPr>
        <p:spPr>
          <a:xfrm>
            <a:off x="1460534" y="2464825"/>
            <a:ext cx="6262500" cy="4800"/>
          </a:xfrm>
          <a:prstGeom prst="straightConnector1">
            <a:avLst/>
          </a:prstGeom>
          <a:noFill/>
          <a:ln cap="flat" cmpd="sng" w="28575">
            <a:solidFill>
              <a:srgbClr val="EF89D2"/>
            </a:solidFill>
            <a:prstDash val="solid"/>
            <a:round/>
            <a:headEnd len="sm" w="sm" type="none"/>
            <a:tailEnd len="sm" w="sm" type="none"/>
          </a:ln>
        </p:spPr>
      </p:cxnSp>
      <p:sp>
        <p:nvSpPr>
          <p:cNvPr id="717" name="Google Shape;717;p85"/>
          <p:cNvSpPr/>
          <p:nvPr/>
        </p:nvSpPr>
        <p:spPr>
          <a:xfrm>
            <a:off x="3081780" y="2162575"/>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718" name="Google Shape;718;p85"/>
          <p:cNvSpPr/>
          <p:nvPr/>
        </p:nvSpPr>
        <p:spPr>
          <a:xfrm>
            <a:off x="5441547" y="2189525"/>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719" name="Google Shape;719;p85"/>
          <p:cNvSpPr txBox="1"/>
          <p:nvPr/>
        </p:nvSpPr>
        <p:spPr>
          <a:xfrm>
            <a:off x="325" y="30842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highlight>
                  <a:schemeClr val="lt1"/>
                </a:highlight>
                <a:latin typeface="Helvetica Neue"/>
                <a:ea typeface="Helvetica Neue"/>
                <a:cs typeface="Helvetica Neue"/>
                <a:sym typeface="Helvetica Neue"/>
              </a:rPr>
              <a:t>Verifica</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 que hubo un cambio en el index.html con git status</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720" name="Google Shape;720;p85"/>
          <p:cNvSpPr txBox="1"/>
          <p:nvPr/>
        </p:nvSpPr>
        <p:spPr>
          <a:xfrm>
            <a:off x="2357188" y="28036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highlight>
                  <a:schemeClr val="lt1"/>
                </a:highlight>
                <a:latin typeface="Helvetica Neue"/>
                <a:ea typeface="Helvetica Neue"/>
                <a:cs typeface="Helvetica Neue"/>
                <a:sym typeface="Helvetica Neue"/>
              </a:rPr>
              <a:t>Adhiere</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 el cambio con Git Add.</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721" name="Google Shape;721;p85"/>
          <p:cNvSpPr txBox="1"/>
          <p:nvPr/>
        </p:nvSpPr>
        <p:spPr>
          <a:xfrm>
            <a:off x="4714075" y="32631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highlight>
                  <a:schemeClr val="lt1"/>
                </a:highlight>
                <a:latin typeface="Helvetica Neue"/>
                <a:ea typeface="Helvetica Neue"/>
                <a:cs typeface="Helvetica Neue"/>
                <a:sym typeface="Helvetica Neue"/>
              </a:rPr>
              <a:t>Comitea</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 el cambio con git commit -m “Agregando texto al html”</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722" name="Google Shape;722;p85"/>
          <p:cNvSpPr txBox="1"/>
          <p:nvPr/>
        </p:nvSpPr>
        <p:spPr>
          <a:xfrm>
            <a:off x="3220212" y="2189514"/>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6</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723" name="Google Shape;723;p85"/>
          <p:cNvSpPr txBox="1"/>
          <p:nvPr/>
        </p:nvSpPr>
        <p:spPr>
          <a:xfrm>
            <a:off x="5574295" y="2244220"/>
            <a:ext cx="270300" cy="31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7</a:t>
            </a:r>
            <a:endParaRPr b="0" i="0" sz="2400" u="none" cap="none" strike="noStrike">
              <a:solidFill>
                <a:srgbClr val="000000"/>
              </a:solidFill>
              <a:latin typeface="Helvetica Neue Light"/>
              <a:ea typeface="Helvetica Neue Light"/>
              <a:cs typeface="Helvetica Neue Light"/>
              <a:sym typeface="Helvetica Neue Light"/>
            </a:endParaRPr>
          </a:p>
        </p:txBody>
      </p:sp>
      <p:pic>
        <p:nvPicPr>
          <p:cNvPr id="724" name="Google Shape;724;p8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25" name="Google Shape;725;p85"/>
          <p:cNvSpPr txBox="1"/>
          <p:nvPr/>
        </p:nvSpPr>
        <p:spPr>
          <a:xfrm>
            <a:off x="1311600" y="180125"/>
            <a:ext cx="6520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CHECKOUT:</a:t>
            </a:r>
            <a:r>
              <a:rPr b="0" i="1" lang="es" sz="3800" u="none" cap="none" strike="noStrike">
                <a:solidFill>
                  <a:schemeClr val="dk1"/>
                </a:solidFill>
                <a:latin typeface="Anton"/>
                <a:ea typeface="Anton"/>
                <a:cs typeface="Anton"/>
                <a:sym typeface="Anton"/>
              </a:rPr>
              <a:t> LISTAR COMMITS</a:t>
            </a:r>
            <a:endParaRPr b="0" i="1" sz="3800" u="none" cap="none" strike="noStrike">
              <a:solidFill>
                <a:schemeClr val="dk1"/>
              </a:solidFill>
              <a:latin typeface="Anton"/>
              <a:ea typeface="Anton"/>
              <a:cs typeface="Anton"/>
              <a:sym typeface="Anton"/>
            </a:endParaRPr>
          </a:p>
          <a:p>
            <a:pPr indent="0" lvl="0" marL="0" marR="0" rtl="0" algn="ctr">
              <a:lnSpc>
                <a:spcPct val="115000"/>
              </a:lnSpc>
              <a:spcBef>
                <a:spcPts val="0"/>
              </a:spcBef>
              <a:spcAft>
                <a:spcPts val="0"/>
              </a:spcAft>
              <a:buClr>
                <a:schemeClr val="dk1"/>
              </a:buClr>
              <a:buSzPts val="1100"/>
              <a:buFont typeface="Arial"/>
              <a:buNone/>
            </a:pPr>
            <a:r>
              <a:rPr b="0" i="1" lang="es" sz="2800" u="none" cap="none" strike="noStrike">
                <a:solidFill>
                  <a:schemeClr val="dk1"/>
                </a:solidFill>
                <a:latin typeface="Anton"/>
                <a:ea typeface="Anton"/>
                <a:cs typeface="Anton"/>
                <a:sym typeface="Anton"/>
              </a:rPr>
              <a:t>Vamos a crear nuevamente una rama...</a:t>
            </a:r>
            <a:endParaRPr b="0" i="1" sz="3600" u="none" cap="none" strike="noStrike">
              <a:solidFill>
                <a:schemeClr val="dk1"/>
              </a:solidFill>
              <a:latin typeface="Anton"/>
              <a:ea typeface="Anton"/>
              <a:cs typeface="Anton"/>
              <a:sym typeface="Anton"/>
            </a:endParaRPr>
          </a:p>
        </p:txBody>
      </p:sp>
      <p:sp>
        <p:nvSpPr>
          <p:cNvPr id="726" name="Google Shape;726;p85"/>
          <p:cNvSpPr/>
          <p:nvPr/>
        </p:nvSpPr>
        <p:spPr>
          <a:xfrm>
            <a:off x="846380" y="2162575"/>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727" name="Google Shape;727;p85"/>
          <p:cNvSpPr txBox="1"/>
          <p:nvPr/>
        </p:nvSpPr>
        <p:spPr>
          <a:xfrm>
            <a:off x="998850" y="2187098"/>
            <a:ext cx="270300" cy="31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5</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716" name="Google Shape;716;p85"/>
          <p:cNvSpPr/>
          <p:nvPr/>
        </p:nvSpPr>
        <p:spPr>
          <a:xfrm>
            <a:off x="7723034" y="2162575"/>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728" name="Google Shape;728;p85"/>
          <p:cNvSpPr txBox="1"/>
          <p:nvPr/>
        </p:nvSpPr>
        <p:spPr>
          <a:xfrm>
            <a:off x="7855782" y="2217270"/>
            <a:ext cx="270300" cy="31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8</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729" name="Google Shape;729;p85"/>
          <p:cNvSpPr txBox="1"/>
          <p:nvPr/>
        </p:nvSpPr>
        <p:spPr>
          <a:xfrm>
            <a:off x="6956375" y="32631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highlight>
                  <a:schemeClr val="lt1"/>
                </a:highlight>
                <a:latin typeface="Helvetica Neue"/>
                <a:ea typeface="Helvetica Neue"/>
                <a:cs typeface="Helvetica Neue"/>
                <a:sym typeface="Helvetica Neue"/>
              </a:rPr>
              <a:t>Agrega</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 un título al index.html y repite los pasos para poder comitear el cambio.</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pic>
        <p:nvPicPr>
          <p:cNvPr id="734" name="Google Shape;734;p8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735" name="Google Shape;735;p86"/>
          <p:cNvGraphicFramePr/>
          <p:nvPr/>
        </p:nvGraphicFramePr>
        <p:xfrm>
          <a:off x="1063088" y="1472135"/>
          <a:ext cx="3000000" cy="3000000"/>
        </p:xfrm>
        <a:graphic>
          <a:graphicData uri="http://schemas.openxmlformats.org/drawingml/2006/table">
            <a:tbl>
              <a:tblPr>
                <a:noFill/>
                <a:tableStyleId>{654D9750-047D-4248-950D-A6E3CB8C0ED8}</a:tableStyleId>
              </a:tblPr>
              <a:tblGrid>
                <a:gridCol w="7017825"/>
              </a:tblGrid>
              <a:tr h="2586850">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999999"/>
                          </a:solidFill>
                          <a:highlight>
                            <a:srgbClr val="000000"/>
                          </a:highlight>
                          <a:latin typeface="Didact Gothic"/>
                          <a:ea typeface="Didact Gothic"/>
                          <a:cs typeface="Didact Gothic"/>
                          <a:sym typeface="Didact Gothic"/>
                        </a:rPr>
                        <a:t>/* Para ver los commits realizados, los listamos con el comando git log --oneline para verlos en una sola línea*/</a:t>
                      </a:r>
                      <a:endParaRPr sz="1600" u="none" cap="none" strike="noStrike">
                        <a:solidFill>
                          <a:srgbClr val="999999"/>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Didact Gothic"/>
                          <a:ea typeface="Didact Gothic"/>
                          <a:cs typeface="Didact Gothic"/>
                          <a:sym typeface="Didact Gothic"/>
                        </a:rPr>
                        <a:t>john@MyShopSolutions</a:t>
                      </a:r>
                      <a:r>
                        <a:rPr lang="es" sz="1600" u="none" cap="none" strike="noStrike">
                          <a:solidFill>
                            <a:srgbClr val="FF00FF"/>
                          </a:solidFill>
                          <a:highlight>
                            <a:schemeClr val="dk1"/>
                          </a:highlight>
                          <a:latin typeface="Didact Gothic"/>
                          <a:ea typeface="Didact Gothic"/>
                          <a:cs typeface="Didact Gothic"/>
                          <a:sym typeface="Didact Gothic"/>
                        </a:rPr>
                        <a:t> :~</a:t>
                      </a:r>
                      <a:r>
                        <a:rPr lang="es"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s" sz="1600" u="none" cap="none" strike="noStrike">
                          <a:solidFill>
                            <a:srgbClr val="F3F3F3"/>
                          </a:solidFill>
                          <a:highlight>
                            <a:srgbClr val="000000"/>
                          </a:highlight>
                          <a:latin typeface="Didact Gothic"/>
                          <a:ea typeface="Didact Gothic"/>
                          <a:cs typeface="Didact Gothic"/>
                          <a:sym typeface="Didact Gothic"/>
                        </a:rPr>
                        <a:t>$ git log --oneline</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999999"/>
                          </a:solidFill>
                          <a:highlight>
                            <a:schemeClr val="dk1"/>
                          </a:highlight>
                          <a:latin typeface="Didact Gothic"/>
                          <a:ea typeface="Didact Gothic"/>
                          <a:cs typeface="Didact Gothic"/>
                          <a:sym typeface="Didact Gothic"/>
                        </a:rPr>
                        <a:t>/* Se listan todos los cambios que se han realizado sobre el index.html */</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FFFF00"/>
                          </a:solidFill>
                          <a:highlight>
                            <a:srgbClr val="000000"/>
                          </a:highlight>
                          <a:latin typeface="Didact Gothic"/>
                          <a:ea typeface="Didact Gothic"/>
                          <a:cs typeface="Didact Gothic"/>
                          <a:sym typeface="Didact Gothic"/>
                        </a:rPr>
                        <a:t>fc59b88 (</a:t>
                      </a:r>
                      <a:r>
                        <a:rPr lang="es" sz="1600" u="none" cap="none" strike="noStrike">
                          <a:solidFill>
                            <a:srgbClr val="00FF00"/>
                          </a:solidFill>
                          <a:highlight>
                            <a:srgbClr val="000000"/>
                          </a:highlight>
                          <a:latin typeface="Didact Gothic"/>
                          <a:ea typeface="Didact Gothic"/>
                          <a:cs typeface="Didact Gothic"/>
                          <a:sym typeface="Didact Gothic"/>
                        </a:rPr>
                        <a:t>HEAD</a:t>
                      </a:r>
                      <a:r>
                        <a:rPr lang="es" sz="1600" u="none" cap="none" strike="noStrike">
                          <a:solidFill>
                            <a:srgbClr val="FFFF00"/>
                          </a:solidFill>
                          <a:highlight>
                            <a:srgbClr val="000000"/>
                          </a:highlight>
                          <a:latin typeface="Didact Gothic"/>
                          <a:ea typeface="Didact Gothic"/>
                          <a:cs typeface="Didact Gothic"/>
                          <a:sym typeface="Didact Gothic"/>
                        </a:rPr>
                        <a:t> -&gt; </a:t>
                      </a:r>
                      <a:r>
                        <a:rPr lang="es" sz="1600" u="none" cap="none" strike="noStrike">
                          <a:solidFill>
                            <a:srgbClr val="00FFFF"/>
                          </a:solidFill>
                          <a:highlight>
                            <a:srgbClr val="000000"/>
                          </a:highlight>
                          <a:latin typeface="Didact Gothic"/>
                          <a:ea typeface="Didact Gothic"/>
                          <a:cs typeface="Didact Gothic"/>
                          <a:sym typeface="Didact Gothic"/>
                        </a:rPr>
                        <a:t>nueva_rama</a:t>
                      </a:r>
                      <a:r>
                        <a:rPr lang="es" sz="1600" u="none" cap="none" strike="noStrike">
                          <a:solidFill>
                            <a:srgbClr val="FFFF00"/>
                          </a:solidFill>
                          <a:highlight>
                            <a:srgbClr val="000000"/>
                          </a:highlight>
                          <a:latin typeface="Didact Gothic"/>
                          <a:ea typeface="Didact Gothic"/>
                          <a:cs typeface="Didact Gothic"/>
                          <a:sym typeface="Didact Gothic"/>
                        </a:rPr>
                        <a:t>) </a:t>
                      </a:r>
                      <a:r>
                        <a:rPr lang="es" sz="1600" u="none" cap="none" strike="noStrike">
                          <a:solidFill>
                            <a:srgbClr val="FFFFFF"/>
                          </a:solidFill>
                          <a:highlight>
                            <a:srgbClr val="000000"/>
                          </a:highlight>
                          <a:latin typeface="Didact Gothic"/>
                          <a:ea typeface="Didact Gothic"/>
                          <a:cs typeface="Didact Gothic"/>
                          <a:sym typeface="Didact Gothic"/>
                        </a:rPr>
                        <a:t>Ahora agregamos un título</a:t>
                      </a:r>
                      <a:endParaRPr sz="1600" u="none" cap="none" strike="noStrike">
                        <a:solidFill>
                          <a:srgbClr val="FFFFFF"/>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FFFF00"/>
                          </a:solidFill>
                          <a:highlight>
                            <a:srgbClr val="000000"/>
                          </a:highlight>
                          <a:latin typeface="Didact Gothic"/>
                          <a:ea typeface="Didact Gothic"/>
                          <a:cs typeface="Didact Gothic"/>
                          <a:sym typeface="Didact Gothic"/>
                        </a:rPr>
                        <a:t>6bcff19 </a:t>
                      </a:r>
                      <a:r>
                        <a:rPr lang="es" sz="1600" u="none" cap="none" strike="noStrike">
                          <a:solidFill>
                            <a:srgbClr val="FFFFFF"/>
                          </a:solidFill>
                          <a:latin typeface="Didact Gothic"/>
                          <a:ea typeface="Didact Gothic"/>
                          <a:cs typeface="Didact Gothic"/>
                          <a:sym typeface="Didact Gothic"/>
                        </a:rPr>
                        <a:t>Agregar un texto al index.html</a:t>
                      </a:r>
                      <a:endParaRPr sz="1600" u="none" cap="none" strike="noStrike">
                        <a:solidFill>
                          <a:srgbClr val="FFFFFF"/>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FFF00"/>
                          </a:solidFill>
                          <a:highlight>
                            <a:srgbClr val="000000"/>
                          </a:highlight>
                          <a:latin typeface="Didact Gothic"/>
                          <a:ea typeface="Didact Gothic"/>
                          <a:cs typeface="Didact Gothic"/>
                          <a:sym typeface="Didact Gothic"/>
                        </a:rPr>
                        <a:t>41e6121 </a:t>
                      </a:r>
                      <a:r>
                        <a:rPr lang="es" sz="1600" u="none" cap="none" strike="noStrike">
                          <a:solidFill>
                            <a:srgbClr val="00FFFF"/>
                          </a:solidFill>
                          <a:highlight>
                            <a:srgbClr val="000000"/>
                          </a:highlight>
                          <a:latin typeface="Didact Gothic"/>
                          <a:ea typeface="Didact Gothic"/>
                          <a:cs typeface="Didact Gothic"/>
                          <a:sym typeface="Didact Gothic"/>
                        </a:rPr>
                        <a:t>(master) </a:t>
                      </a:r>
                      <a:r>
                        <a:rPr lang="es" sz="1600" u="none" cap="none" strike="noStrike">
                          <a:solidFill>
                            <a:srgbClr val="FFFFFF"/>
                          </a:solidFill>
                          <a:highlight>
                            <a:srgbClr val="000000"/>
                          </a:highlight>
                          <a:latin typeface="Didact Gothic"/>
                          <a:ea typeface="Didact Gothic"/>
                          <a:cs typeface="Didact Gothic"/>
                          <a:sym typeface="Didact Gothic"/>
                        </a:rPr>
                        <a:t>Primer archivo del repositorio</a:t>
                      </a:r>
                      <a:endParaRPr sz="1600" u="none" cap="none" strike="noStrike">
                        <a:solidFill>
                          <a:srgbClr val="FFFFFF"/>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Didact Gothic"/>
                          <a:ea typeface="Didact Gothic"/>
                          <a:cs typeface="Didact Gothic"/>
                          <a:sym typeface="Didact Gothic"/>
                        </a:rPr>
                        <a:t>john@MyShopSolutions</a:t>
                      </a:r>
                      <a:r>
                        <a:rPr lang="es" sz="1600" u="none" cap="none" strike="noStrike">
                          <a:solidFill>
                            <a:srgbClr val="FF00FF"/>
                          </a:solidFill>
                          <a:highlight>
                            <a:schemeClr val="dk1"/>
                          </a:highlight>
                          <a:latin typeface="Didact Gothic"/>
                          <a:ea typeface="Didact Gothic"/>
                          <a:cs typeface="Didact Gothic"/>
                          <a:sym typeface="Didact Gothic"/>
                        </a:rPr>
                        <a:t> :~</a:t>
                      </a:r>
                      <a:r>
                        <a:rPr lang="es"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s" sz="1600" u="none" cap="none" strike="noStrike">
                          <a:solidFill>
                            <a:srgbClr val="F3F3F3"/>
                          </a:solidFill>
                          <a:highlight>
                            <a:schemeClr val="dk1"/>
                          </a:highlight>
                          <a:latin typeface="Didact Gothic"/>
                          <a:ea typeface="Didact Gothic"/>
                          <a:cs typeface="Didact Gothic"/>
                          <a:sym typeface="Didact Gothic"/>
                        </a:rPr>
                        <a:t>$ </a:t>
                      </a:r>
                      <a:endParaRPr sz="1600" u="none" cap="none" strike="noStrike">
                        <a:solidFill>
                          <a:srgbClr val="999999"/>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736" name="Google Shape;736;p86"/>
          <p:cNvSpPr txBox="1"/>
          <p:nvPr/>
        </p:nvSpPr>
        <p:spPr>
          <a:xfrm>
            <a:off x="643801" y="2626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CHECKOUT:</a:t>
            </a:r>
            <a:r>
              <a:rPr b="0" i="1" lang="es" sz="3800" u="none" cap="none" strike="noStrike">
                <a:solidFill>
                  <a:schemeClr val="dk1"/>
                </a:solidFill>
                <a:latin typeface="Anton"/>
                <a:ea typeface="Anton"/>
                <a:cs typeface="Anton"/>
                <a:sym typeface="Anton"/>
              </a:rPr>
              <a:t> LISTAR COMMITS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pic>
        <p:nvPicPr>
          <p:cNvPr id="737" name="Google Shape;737;p86"/>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pic>
        <p:nvPicPr>
          <p:cNvPr id="742" name="Google Shape;742;p8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43" name="Google Shape;743;p87"/>
          <p:cNvSpPr txBox="1"/>
          <p:nvPr/>
        </p:nvSpPr>
        <p:spPr>
          <a:xfrm>
            <a:off x="386601" y="24435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CHECKOUT:</a:t>
            </a:r>
            <a:r>
              <a:rPr b="0" i="1" lang="es" sz="3800" u="none" cap="none" strike="noStrike">
                <a:solidFill>
                  <a:schemeClr val="dk1"/>
                </a:solidFill>
                <a:latin typeface="Anton"/>
                <a:ea typeface="Anton"/>
                <a:cs typeface="Anton"/>
                <a:sym typeface="Anton"/>
              </a:rPr>
              <a:t> MOVERNOS A UN COMMIT</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graphicFrame>
        <p:nvGraphicFramePr>
          <p:cNvPr id="744" name="Google Shape;744;p87"/>
          <p:cNvGraphicFramePr/>
          <p:nvPr/>
        </p:nvGraphicFramePr>
        <p:xfrm>
          <a:off x="901000" y="1118875"/>
          <a:ext cx="3000000" cy="3000000"/>
        </p:xfrm>
        <a:graphic>
          <a:graphicData uri="http://schemas.openxmlformats.org/drawingml/2006/table">
            <a:tbl>
              <a:tblPr>
                <a:noFill/>
                <a:tableStyleId>{654D9750-047D-4248-950D-A6E3CB8C0ED8}</a:tableStyleId>
              </a:tblPr>
              <a:tblGrid>
                <a:gridCol w="7342000"/>
              </a:tblGrid>
              <a:tr h="32117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999999"/>
                          </a:solidFill>
                          <a:highlight>
                            <a:schemeClr val="dk1"/>
                          </a:highlight>
                          <a:latin typeface="Helvetica Neue"/>
                          <a:ea typeface="Helvetica Neue"/>
                          <a:cs typeface="Helvetica Neue"/>
                          <a:sym typeface="Helvetica Neue"/>
                        </a:rPr>
                        <a:t>/* Supongamos que me equivoqué en agregar el título, quiero volver al punto anterior del texto, busco el número de commit y muevo hacia ese punto */</a:t>
                      </a:r>
                      <a:endParaRPr sz="1400" u="none" cap="none" strike="noStrike">
                        <a:solidFill>
                          <a:srgbClr val="999999"/>
                        </a:solidFill>
                        <a:highlight>
                          <a:schemeClr val="dk1"/>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00FF00"/>
                          </a:solidFill>
                          <a:highlight>
                            <a:schemeClr val="dk1"/>
                          </a:highlight>
                          <a:latin typeface="Helvetica Neue"/>
                          <a:ea typeface="Helvetica Neue"/>
                          <a:cs typeface="Helvetica Neue"/>
                          <a:sym typeface="Helvetica Neue"/>
                        </a:rPr>
                        <a:t>john@MyShopSolutions</a:t>
                      </a:r>
                      <a:r>
                        <a:rPr lang="es" sz="1400" u="none" cap="none" strike="noStrike">
                          <a:solidFill>
                            <a:srgbClr val="FF00FF"/>
                          </a:solidFill>
                          <a:highlight>
                            <a:schemeClr val="dk1"/>
                          </a:highlight>
                          <a:latin typeface="Helvetica Neue"/>
                          <a:ea typeface="Helvetica Neue"/>
                          <a:cs typeface="Helvetica Neue"/>
                          <a:sym typeface="Helvetica Neue"/>
                        </a:rPr>
                        <a:t> :~</a:t>
                      </a:r>
                      <a:r>
                        <a:rPr lang="es" sz="1400" u="none" cap="none" strike="noStrike">
                          <a:solidFill>
                            <a:srgbClr val="FFFF00"/>
                          </a:solidFill>
                          <a:highlight>
                            <a:schemeClr val="dk1"/>
                          </a:highlight>
                          <a:latin typeface="Helvetica Neue"/>
                          <a:ea typeface="Helvetica Neue"/>
                          <a:cs typeface="Helvetica Neue"/>
                          <a:sym typeface="Helvetica Neue"/>
                        </a:rPr>
                        <a:t>/Documents/Proyectos_Coder/mi_repositorio</a:t>
                      </a:r>
                      <a:r>
                        <a:rPr lang="es" sz="1400" u="none" cap="none" strike="noStrike">
                          <a:solidFill>
                            <a:srgbClr val="F3F3F3"/>
                          </a:solidFill>
                          <a:highlight>
                            <a:srgbClr val="000000"/>
                          </a:highlight>
                          <a:latin typeface="Helvetica Neue"/>
                          <a:ea typeface="Helvetica Neue"/>
                          <a:cs typeface="Helvetica Neue"/>
                          <a:sym typeface="Helvetica Neue"/>
                        </a:rPr>
                        <a:t>$ git checkout </a:t>
                      </a:r>
                      <a:r>
                        <a:rPr lang="es" sz="1400" u="none" cap="none" strike="noStrike">
                          <a:solidFill>
                            <a:srgbClr val="FFFFFF"/>
                          </a:solidFill>
                          <a:highlight>
                            <a:schemeClr val="dk1"/>
                          </a:highlight>
                          <a:latin typeface="Helvetica Neue"/>
                          <a:ea typeface="Helvetica Neue"/>
                          <a:cs typeface="Helvetica Neue"/>
                          <a:sym typeface="Helvetica Neue"/>
                        </a:rPr>
                        <a:t>6bcff19</a:t>
                      </a:r>
                      <a:endParaRPr sz="1400" u="none" cap="none" strike="noStrike">
                        <a:solidFill>
                          <a:srgbClr val="FFFFFF"/>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3F3F3"/>
                          </a:solidFill>
                          <a:highlight>
                            <a:srgbClr val="000000"/>
                          </a:highlight>
                          <a:latin typeface="Helvetica Neue"/>
                          <a:ea typeface="Helvetica Neue"/>
                          <a:cs typeface="Helvetica Neue"/>
                          <a:sym typeface="Helvetica Neue"/>
                        </a:rPr>
                        <a:t>Note: checking out </a:t>
                      </a:r>
                      <a:r>
                        <a:rPr lang="es" sz="1400" u="none" cap="none" strike="noStrike">
                          <a:solidFill>
                            <a:srgbClr val="FFFFFF"/>
                          </a:solidFill>
                          <a:highlight>
                            <a:schemeClr val="dk1"/>
                          </a:highlight>
                          <a:latin typeface="Helvetica Neue"/>
                          <a:ea typeface="Helvetica Neue"/>
                          <a:cs typeface="Helvetica Neue"/>
                          <a:sym typeface="Helvetica Neue"/>
                        </a:rPr>
                        <a:t>6bcff19</a:t>
                      </a:r>
                      <a:r>
                        <a:rPr lang="es" sz="1400" u="none" cap="none" strike="noStrike">
                          <a:solidFill>
                            <a:srgbClr val="F3F3F3"/>
                          </a:solidFill>
                          <a:highlight>
                            <a:srgbClr val="000000"/>
                          </a:highlight>
                          <a:latin typeface="Helvetica Neue"/>
                          <a:ea typeface="Helvetica Neue"/>
                          <a:cs typeface="Helvetica Neue"/>
                          <a:sym typeface="Helvetica Neue"/>
                        </a:rPr>
                        <a:t>.</a:t>
                      </a:r>
                      <a:endParaRPr sz="14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3F3F3"/>
                          </a:solidFill>
                          <a:highlight>
                            <a:srgbClr val="000000"/>
                          </a:highlight>
                          <a:latin typeface="Helvetica Neue"/>
                          <a:ea typeface="Helvetica Neue"/>
                          <a:cs typeface="Helvetica Neue"/>
                          <a:sym typeface="Helvetica Neue"/>
                        </a:rPr>
                        <a:t>You are in 'detached HEAD' state. You can look around, make experimental</a:t>
                      </a:r>
                      <a:endParaRPr sz="14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3F3F3"/>
                          </a:solidFill>
                          <a:highlight>
                            <a:srgbClr val="000000"/>
                          </a:highlight>
                          <a:latin typeface="Helvetica Neue"/>
                          <a:ea typeface="Helvetica Neue"/>
                          <a:cs typeface="Helvetica Neue"/>
                          <a:sym typeface="Helvetica Neue"/>
                        </a:rPr>
                        <a:t>changes and commit them, and you can discard any commits you make in this</a:t>
                      </a:r>
                      <a:endParaRPr sz="14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3F3F3"/>
                          </a:solidFill>
                          <a:highlight>
                            <a:srgbClr val="000000"/>
                          </a:highlight>
                          <a:latin typeface="Helvetica Neue"/>
                          <a:ea typeface="Helvetica Neue"/>
                          <a:cs typeface="Helvetica Neue"/>
                          <a:sym typeface="Helvetica Neue"/>
                        </a:rPr>
                        <a:t>state without impacting any branches by performing another checkout.</a:t>
                      </a:r>
                      <a:endParaRPr sz="14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3F3F3"/>
                          </a:solidFill>
                          <a:highlight>
                            <a:srgbClr val="000000"/>
                          </a:highlight>
                          <a:latin typeface="Helvetica Neue"/>
                          <a:ea typeface="Helvetica Neue"/>
                          <a:cs typeface="Helvetica Neue"/>
                          <a:sym typeface="Helvetica Neue"/>
                        </a:rPr>
                        <a:t>If you want to create a new branch to retain commits you create, you may</a:t>
                      </a:r>
                      <a:endParaRPr sz="14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3F3F3"/>
                          </a:solidFill>
                          <a:highlight>
                            <a:srgbClr val="000000"/>
                          </a:highlight>
                          <a:latin typeface="Helvetica Neue"/>
                          <a:ea typeface="Helvetica Neue"/>
                          <a:cs typeface="Helvetica Neue"/>
                          <a:sym typeface="Helvetica Neue"/>
                        </a:rPr>
                        <a:t>do so (now or later) by using -b with the checkout command again. Example:</a:t>
                      </a:r>
                      <a:endParaRPr sz="14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3F3F3"/>
                          </a:solidFill>
                          <a:highlight>
                            <a:srgbClr val="000000"/>
                          </a:highlight>
                          <a:latin typeface="Helvetica Neue"/>
                          <a:ea typeface="Helvetica Neue"/>
                          <a:cs typeface="Helvetica Neue"/>
                          <a:sym typeface="Helvetica Neue"/>
                        </a:rPr>
                        <a:t>  git checkout -b &lt;new-branch-name&gt;</a:t>
                      </a:r>
                      <a:endParaRPr sz="14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3F3F3"/>
                          </a:solidFill>
                          <a:highlight>
                            <a:srgbClr val="000000"/>
                          </a:highlight>
                          <a:latin typeface="Helvetica Neue"/>
                          <a:ea typeface="Helvetica Neue"/>
                          <a:cs typeface="Helvetica Neue"/>
                          <a:sym typeface="Helvetica Neue"/>
                        </a:rPr>
                        <a:t>HEAD is now at </a:t>
                      </a:r>
                      <a:r>
                        <a:rPr lang="es" sz="1400" u="none" cap="none" strike="noStrike">
                          <a:solidFill>
                            <a:srgbClr val="FFFFFF"/>
                          </a:solidFill>
                          <a:highlight>
                            <a:schemeClr val="dk1"/>
                          </a:highlight>
                          <a:latin typeface="Helvetica Neue"/>
                          <a:ea typeface="Helvetica Neue"/>
                          <a:cs typeface="Helvetica Neue"/>
                          <a:sym typeface="Helvetica Neue"/>
                        </a:rPr>
                        <a:t>6bcff19</a:t>
                      </a:r>
                      <a:r>
                        <a:rPr lang="es" sz="1400" u="none" cap="none" strike="noStrike">
                          <a:solidFill>
                            <a:srgbClr val="F3F3F3"/>
                          </a:solidFill>
                          <a:highlight>
                            <a:srgbClr val="000000"/>
                          </a:highlight>
                          <a:latin typeface="Helvetica Neue"/>
                          <a:ea typeface="Helvetica Neue"/>
                          <a:cs typeface="Helvetica Neue"/>
                          <a:sym typeface="Helvetica Neue"/>
                        </a:rPr>
                        <a:t>... Agregar un texto al index.html</a:t>
                      </a:r>
                      <a:endParaRPr sz="1400" u="none" cap="none" strike="noStrike">
                        <a:solidFill>
                          <a:srgbClr val="F3F3F3"/>
                        </a:solidFill>
                        <a:highlight>
                          <a:srgbClr val="000000"/>
                        </a:highlight>
                        <a:latin typeface="Helvetica Neue"/>
                        <a:ea typeface="Helvetica Neue"/>
                        <a:cs typeface="Helvetica Neue"/>
                        <a:sym typeface="Helvetica Neue"/>
                      </a:endParaRPr>
                    </a:p>
                  </a:txBody>
                  <a:tcPr marT="63500" marB="63500" marR="63500" marL="63500">
                    <a:solidFill>
                      <a:srgbClr val="000000"/>
                    </a:solidFill>
                  </a:tcPr>
                </a:tc>
              </a:tr>
            </a:tbl>
          </a:graphicData>
        </a:graphic>
      </p:graphicFrame>
      <p:pic>
        <p:nvPicPr>
          <p:cNvPr id="745" name="Google Shape;745;p87"/>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graphicFrame>
        <p:nvGraphicFramePr>
          <p:cNvPr id="750" name="Google Shape;750;p88"/>
          <p:cNvGraphicFramePr/>
          <p:nvPr/>
        </p:nvGraphicFramePr>
        <p:xfrm>
          <a:off x="1027113" y="1595050"/>
          <a:ext cx="3000000" cy="3000000"/>
        </p:xfrm>
        <a:graphic>
          <a:graphicData uri="http://schemas.openxmlformats.org/drawingml/2006/table">
            <a:tbl>
              <a:tblPr>
                <a:noFill/>
                <a:tableStyleId>{654D9750-047D-4248-950D-A6E3CB8C0ED8}</a:tableStyleId>
              </a:tblPr>
              <a:tblGrid>
                <a:gridCol w="7089775"/>
              </a:tblGrid>
              <a:tr h="2532450">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999999"/>
                          </a:solidFill>
                          <a:highlight>
                            <a:schemeClr val="dk1"/>
                          </a:highlight>
                          <a:latin typeface="Helvetica Neue Light"/>
                          <a:ea typeface="Helvetica Neue Light"/>
                          <a:cs typeface="Helvetica Neue Light"/>
                          <a:sym typeface="Helvetica Neue Light"/>
                        </a:rPr>
                        <a:t>/* Si verifico donde estoy parado co git branch se puede observar que se está en el commit y el index.html ha cambiado*/</a:t>
                      </a:r>
                      <a:endParaRPr sz="1800" u="none" cap="none" strike="noStrike">
                        <a:solidFill>
                          <a:srgbClr val="999999"/>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8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8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800" u="none" cap="none" strike="noStrike">
                          <a:solidFill>
                            <a:srgbClr val="F3F3F3"/>
                          </a:solidFill>
                          <a:highlight>
                            <a:srgbClr val="000000"/>
                          </a:highlight>
                          <a:latin typeface="Helvetica Neue Light"/>
                          <a:ea typeface="Helvetica Neue Light"/>
                          <a:cs typeface="Helvetica Neue Light"/>
                          <a:sym typeface="Helvetica Neue Light"/>
                        </a:rPr>
                        <a:t>$ git branch</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800" u="none" cap="none" strike="noStrike">
                          <a:solidFill>
                            <a:srgbClr val="00FFFF"/>
                          </a:solidFill>
                          <a:highlight>
                            <a:srgbClr val="000000"/>
                          </a:highlight>
                          <a:latin typeface="Helvetica Neue Light"/>
                          <a:ea typeface="Helvetica Neue Light"/>
                          <a:cs typeface="Helvetica Neue Light"/>
                          <a:sym typeface="Helvetica Neue Light"/>
                        </a:rPr>
                        <a:t>* (HEAD detached at 6bcff19)</a:t>
                      </a:r>
                      <a:endParaRPr sz="1800" u="none" cap="none" strike="noStrike">
                        <a:solidFill>
                          <a:srgbClr val="00FFFF"/>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800" u="none" cap="none" strike="noStrike">
                          <a:solidFill>
                            <a:srgbClr val="F3F3F3"/>
                          </a:solidFill>
                          <a:highlight>
                            <a:srgbClr val="000000"/>
                          </a:highlight>
                          <a:latin typeface="Helvetica Neue Light"/>
                          <a:ea typeface="Helvetica Neue Light"/>
                          <a:cs typeface="Helvetica Neue Light"/>
                          <a:sym typeface="Helvetica Neue Light"/>
                        </a:rPr>
                        <a:t>  master</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800" u="none" cap="none" strike="noStrike">
                          <a:solidFill>
                            <a:srgbClr val="F3F3F3"/>
                          </a:solidFill>
                          <a:highlight>
                            <a:srgbClr val="000000"/>
                          </a:highlight>
                          <a:latin typeface="Helvetica Neue Light"/>
                          <a:ea typeface="Helvetica Neue Light"/>
                          <a:cs typeface="Helvetica Neue Light"/>
                          <a:sym typeface="Helvetica Neue Light"/>
                        </a:rPr>
                        <a:t>  nueva_rama</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8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8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8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800" u="none" cap="none" strike="noStrike">
                          <a:solidFill>
                            <a:srgbClr val="F3F3F3"/>
                          </a:solidFill>
                          <a:highlight>
                            <a:schemeClr val="dk1"/>
                          </a:highlight>
                          <a:latin typeface="Helvetica Neue Light"/>
                          <a:ea typeface="Helvetica Neue Light"/>
                          <a:cs typeface="Helvetica Neue Light"/>
                          <a:sym typeface="Helvetica Neue Light"/>
                        </a:rPr>
                        <a:t>$</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txBody>
                  <a:tcPr marT="63500" marB="63500" marR="63500" marL="63500">
                    <a:solidFill>
                      <a:srgbClr val="000000"/>
                    </a:solidFill>
                  </a:tcPr>
                </a:tc>
              </a:tr>
            </a:tbl>
          </a:graphicData>
        </a:graphic>
      </p:graphicFrame>
      <p:pic>
        <p:nvPicPr>
          <p:cNvPr id="751" name="Google Shape;751;p8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52" name="Google Shape;752;p88"/>
          <p:cNvSpPr txBox="1"/>
          <p:nvPr/>
        </p:nvSpPr>
        <p:spPr>
          <a:xfrm>
            <a:off x="460126" y="244363"/>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CHECKOUT:</a:t>
            </a:r>
            <a:r>
              <a:rPr b="0" i="1" lang="es" sz="3800" u="none" cap="none" strike="noStrike">
                <a:solidFill>
                  <a:schemeClr val="dk1"/>
                </a:solidFill>
                <a:latin typeface="Anton"/>
                <a:ea typeface="Anton"/>
                <a:cs typeface="Anton"/>
                <a:sym typeface="Anton"/>
              </a:rPr>
              <a:t> MOVERNOS A UN COMMIT</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pic>
        <p:nvPicPr>
          <p:cNvPr id="753" name="Google Shape;753;p88"/>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pic>
        <p:nvPicPr>
          <p:cNvPr id="758" name="Google Shape;758;p8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59" name="Google Shape;759;p89"/>
          <p:cNvSpPr txBox="1"/>
          <p:nvPr/>
        </p:nvSpPr>
        <p:spPr>
          <a:xfrm>
            <a:off x="956850" y="397075"/>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GIT </a:t>
            </a:r>
            <a:r>
              <a:rPr b="0" i="1" lang="es" sz="4000" u="none" cap="none" strike="noStrike">
                <a:solidFill>
                  <a:schemeClr val="dk1"/>
                </a:solidFill>
                <a:highlight>
                  <a:srgbClr val="A6FFCA"/>
                </a:highlight>
                <a:latin typeface="Anton"/>
                <a:ea typeface="Anton"/>
                <a:cs typeface="Anton"/>
                <a:sym typeface="Anton"/>
              </a:rPr>
              <a:t>MERGE</a:t>
            </a:r>
            <a:endParaRPr b="0" i="1" sz="4000" u="none" cap="none" strike="noStrike">
              <a:solidFill>
                <a:srgbClr val="000000"/>
              </a:solidFill>
              <a:highlight>
                <a:srgbClr val="A6FFCA"/>
              </a:highlight>
              <a:latin typeface="Anton"/>
              <a:ea typeface="Anton"/>
              <a:cs typeface="Anton"/>
              <a:sym typeface="Anton"/>
            </a:endParaRPr>
          </a:p>
        </p:txBody>
      </p:sp>
      <p:sp>
        <p:nvSpPr>
          <p:cNvPr id="760" name="Google Shape;760;p89"/>
          <p:cNvSpPr txBox="1"/>
          <p:nvPr/>
        </p:nvSpPr>
        <p:spPr>
          <a:xfrm>
            <a:off x="5222375" y="1268225"/>
            <a:ext cx="3196800" cy="1568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Una vez que tenemos una rama (o más), podemos experimentar características nuevas, y luego </a:t>
            </a:r>
            <a:r>
              <a:rPr b="1" i="0" lang="es" sz="1600" u="none" cap="none" strike="noStrike">
                <a:solidFill>
                  <a:srgbClr val="000000"/>
                </a:solidFill>
                <a:latin typeface="Helvetica Neue"/>
                <a:ea typeface="Helvetica Neue"/>
                <a:cs typeface="Helvetica Neue"/>
                <a:sym typeface="Helvetica Neue"/>
              </a:rPr>
              <a:t>FUSIONARLAS </a:t>
            </a:r>
            <a:r>
              <a:rPr b="0" i="0" lang="es" sz="1600" u="none" cap="none" strike="noStrike">
                <a:solidFill>
                  <a:srgbClr val="000000"/>
                </a:solidFill>
                <a:latin typeface="Helvetica Neue Light"/>
                <a:ea typeface="Helvetica Neue Light"/>
                <a:cs typeface="Helvetica Neue Light"/>
                <a:sym typeface="Helvetica Neue Light"/>
              </a:rPr>
              <a:t>con la rama </a:t>
            </a:r>
            <a:r>
              <a:rPr b="1" i="0" lang="es" sz="1600" u="none" cap="none" strike="noStrike">
                <a:solidFill>
                  <a:srgbClr val="000000"/>
                </a:solidFill>
                <a:latin typeface="Helvetica Neue"/>
                <a:ea typeface="Helvetica Neue"/>
                <a:cs typeface="Helvetica Neue"/>
                <a:sym typeface="Helvetica Neue"/>
              </a:rPr>
              <a:t>MASTER</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p:txBody>
      </p:sp>
      <p:pic>
        <p:nvPicPr>
          <p:cNvPr id="761" name="Google Shape;761;p89"/>
          <p:cNvPicPr preferRelativeResize="0"/>
          <p:nvPr/>
        </p:nvPicPr>
        <p:blipFill rotWithShape="1">
          <a:blip r:embed="rId4">
            <a:alphaModFix/>
          </a:blip>
          <a:srcRect b="0" l="0" r="0" t="0"/>
          <a:stretch/>
        </p:blipFill>
        <p:spPr>
          <a:xfrm>
            <a:off x="439725" y="1183949"/>
            <a:ext cx="4220143" cy="3251151"/>
          </a:xfrm>
          <a:prstGeom prst="rect">
            <a:avLst/>
          </a:prstGeom>
          <a:noFill/>
          <a:ln>
            <a:noFill/>
          </a:ln>
        </p:spPr>
      </p:pic>
      <p:pic>
        <p:nvPicPr>
          <p:cNvPr id="762" name="Google Shape;762;p89"/>
          <p:cNvPicPr preferRelativeResize="0"/>
          <p:nvPr/>
        </p:nvPicPr>
        <p:blipFill rotWithShape="1">
          <a:blip r:embed="rId5">
            <a:alphaModFix/>
          </a:blip>
          <a:srcRect b="0" l="0" r="0" t="0"/>
          <a:stretch/>
        </p:blipFill>
        <p:spPr>
          <a:xfrm>
            <a:off x="5273403" y="2895100"/>
            <a:ext cx="3266376" cy="1764526"/>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graphicFrame>
        <p:nvGraphicFramePr>
          <p:cNvPr id="767" name="Google Shape;767;p90"/>
          <p:cNvGraphicFramePr/>
          <p:nvPr/>
        </p:nvGraphicFramePr>
        <p:xfrm>
          <a:off x="270900" y="1094875"/>
          <a:ext cx="3000000" cy="3000000"/>
        </p:xfrm>
        <a:graphic>
          <a:graphicData uri="http://schemas.openxmlformats.org/drawingml/2006/table">
            <a:tbl>
              <a:tblPr>
                <a:noFill/>
                <a:tableStyleId>{654D9750-047D-4248-950D-A6E3CB8C0ED8}</a:tableStyleId>
              </a:tblPr>
              <a:tblGrid>
                <a:gridCol w="8602175"/>
              </a:tblGrid>
              <a:tr h="3564750">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999999"/>
                          </a:solidFill>
                          <a:highlight>
                            <a:schemeClr val="dk1"/>
                          </a:highlight>
                          <a:latin typeface="Helvetica Neue Light"/>
                          <a:ea typeface="Helvetica Neue Light"/>
                          <a:cs typeface="Helvetica Neue Light"/>
                          <a:sym typeface="Helvetica Neue Light"/>
                        </a:rPr>
                        <a:t>/* Paso 1: Ubicarse en la rama master, que es a donde quiero fusionar los cambios usando el comando de git checkout master. */</a:t>
                      </a:r>
                      <a:endParaRPr sz="1600" u="none" cap="none" strike="noStrike">
                        <a:solidFill>
                          <a:srgbClr val="999999"/>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  git checkout master</a:t>
                      </a:r>
                      <a:endParaRPr sz="1600" u="none" cap="none" strike="noStrike">
                        <a:solidFill>
                          <a:srgbClr val="999999"/>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999999"/>
                          </a:solidFill>
                          <a:highlight>
                            <a:schemeClr val="dk1"/>
                          </a:highlight>
                          <a:latin typeface="Helvetica Neue Light"/>
                          <a:ea typeface="Helvetica Neue Light"/>
                          <a:cs typeface="Helvetica Neue Light"/>
                          <a:sym typeface="Helvetica Neue Light"/>
                        </a:rPr>
                        <a:t>/* Paso 2: Verificar que estoy en master con git branch. Se puede observar en el archivo de index.html que no tiene ni título ni texto. */</a:t>
                      </a:r>
                      <a:endParaRPr sz="1600" u="none" cap="none" strike="noStrike">
                        <a:solidFill>
                          <a:srgbClr val="999999"/>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  git branch</a:t>
                      </a:r>
                      <a:endParaRPr sz="1600" u="none" cap="none" strike="noStrike">
                        <a:solidFill>
                          <a:srgbClr val="F3F3F3"/>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FF"/>
                          </a:solidFill>
                          <a:highlight>
                            <a:schemeClr val="dk1"/>
                          </a:highlight>
                          <a:latin typeface="Helvetica Neue Light"/>
                          <a:ea typeface="Helvetica Neue Light"/>
                          <a:cs typeface="Helvetica Neue Light"/>
                          <a:sym typeface="Helvetica Neue Light"/>
                        </a:rPr>
                        <a:t>*master</a:t>
                      </a:r>
                      <a:endParaRPr sz="1600" u="none" cap="none" strike="noStrike">
                        <a:solidFill>
                          <a:srgbClr val="00FFFF"/>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chemeClr val="dk1"/>
                          </a:highlight>
                          <a:latin typeface="Helvetica Neue Light"/>
                          <a:ea typeface="Helvetica Neue Light"/>
                          <a:cs typeface="Helvetica Neue Light"/>
                          <a:sym typeface="Helvetica Neue Light"/>
                        </a:rPr>
                        <a:t>Nueva_rama</a:t>
                      </a:r>
                      <a:endParaRPr sz="1600" u="none" cap="none" strike="noStrike">
                        <a:solidFill>
                          <a:srgbClr val="F3F3F3"/>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999999"/>
                          </a:solidFill>
                          <a:highlight>
                            <a:schemeClr val="dk1"/>
                          </a:highlight>
                          <a:latin typeface="Helvetica Neue Light"/>
                          <a:ea typeface="Helvetica Neue Light"/>
                          <a:cs typeface="Helvetica Neue Light"/>
                          <a:sym typeface="Helvetica Neue Light"/>
                        </a:rPr>
                        <a:t>/* Paso 3: Realizar la fusión. Hacer el merge con el comando git merge nueva_rama*/</a:t>
                      </a:r>
                      <a:endParaRPr sz="1600" u="none" cap="none" strike="noStrike">
                        <a:solidFill>
                          <a:srgbClr val="999999"/>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a:t>
                      </a:r>
                      <a:r>
                        <a:rPr lang="es" sz="1600" u="none" cap="none" strike="noStrike">
                          <a:solidFill>
                            <a:srgbClr val="F3F3F3"/>
                          </a:solidFill>
                          <a:highlight>
                            <a:srgbClr val="000000"/>
                          </a:highlight>
                          <a:latin typeface="Helvetica Neue Light"/>
                          <a:ea typeface="Helvetica Neue Light"/>
                          <a:cs typeface="Helvetica Neue Light"/>
                          <a:sym typeface="Helvetica Neue Light"/>
                        </a:rPr>
                        <a:t>  git merge nueva_rama</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F3F3F3"/>
                          </a:solidFill>
                          <a:highlight>
                            <a:srgbClr val="000000"/>
                          </a:highlight>
                          <a:latin typeface="Helvetica Neue Light"/>
                          <a:ea typeface="Helvetica Neue Light"/>
                          <a:cs typeface="Helvetica Neue Light"/>
                          <a:sym typeface="Helvetica Neue Light"/>
                        </a:rPr>
                        <a:t>Updating 41e6121..fc59b88</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F3F3F3"/>
                          </a:solidFill>
                          <a:highlight>
                            <a:srgbClr val="000000"/>
                          </a:highlight>
                          <a:latin typeface="Helvetica Neue Light"/>
                          <a:ea typeface="Helvetica Neue Light"/>
                          <a:cs typeface="Helvetica Neue Light"/>
                          <a:sym typeface="Helvetica Neue Light"/>
                        </a:rPr>
                        <a:t>Fast-forward</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F3F3F3"/>
                          </a:solidFill>
                          <a:highlight>
                            <a:srgbClr val="000000"/>
                          </a:highlight>
                          <a:latin typeface="Helvetica Neue Light"/>
                          <a:ea typeface="Helvetica Neue Light"/>
                          <a:cs typeface="Helvetica Neue Light"/>
                          <a:sym typeface="Helvetica Neue Light"/>
                        </a:rPr>
                        <a:t> index.html | 2 ++</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rgbClr val="000000"/>
                          </a:highlight>
                          <a:latin typeface="Helvetica Neue Light"/>
                          <a:ea typeface="Helvetica Neue Light"/>
                          <a:cs typeface="Helvetica Neue Light"/>
                          <a:sym typeface="Helvetica Neue Light"/>
                        </a:rPr>
                        <a:t> 1 file changed, 2 insertions(+)</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txBody>
                  <a:tcPr marT="63500" marB="63500" marR="63500" marL="63500">
                    <a:solidFill>
                      <a:srgbClr val="000000"/>
                    </a:solidFill>
                  </a:tcPr>
                </a:tc>
              </a:tr>
            </a:tbl>
          </a:graphicData>
        </a:graphic>
      </p:graphicFrame>
      <p:pic>
        <p:nvPicPr>
          <p:cNvPr id="768" name="Google Shape;768;p9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69" name="Google Shape;769;p90"/>
          <p:cNvSpPr txBox="1"/>
          <p:nvPr/>
        </p:nvSpPr>
        <p:spPr>
          <a:xfrm>
            <a:off x="956850" y="397075"/>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GIT </a:t>
            </a:r>
            <a:r>
              <a:rPr b="0" i="1" lang="es" sz="4000" u="none" cap="none" strike="noStrike">
                <a:solidFill>
                  <a:schemeClr val="dk1"/>
                </a:solidFill>
                <a:highlight>
                  <a:srgbClr val="A6FFCA"/>
                </a:highlight>
                <a:latin typeface="Anton"/>
                <a:ea typeface="Anton"/>
                <a:cs typeface="Anton"/>
                <a:sym typeface="Anton"/>
              </a:rPr>
              <a:t>MERGE</a:t>
            </a:r>
            <a:endParaRPr b="0" i="1" sz="4000" u="none" cap="none" strike="noStrike">
              <a:solidFill>
                <a:srgbClr val="000000"/>
              </a:solidFill>
              <a:highlight>
                <a:srgbClr val="A6FFCA"/>
              </a:highlight>
              <a:latin typeface="Anton"/>
              <a:ea typeface="Anton"/>
              <a:cs typeface="Anton"/>
              <a:sym typeface="Anton"/>
            </a:endParaRPr>
          </a:p>
        </p:txBody>
      </p:sp>
      <p:pic>
        <p:nvPicPr>
          <p:cNvPr id="770" name="Google Shape;770;p90"/>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pic>
        <p:nvPicPr>
          <p:cNvPr id="775" name="Google Shape;775;p91"/>
          <p:cNvPicPr preferRelativeResize="0"/>
          <p:nvPr/>
        </p:nvPicPr>
        <p:blipFill rotWithShape="1">
          <a:blip r:embed="rId3">
            <a:alphaModFix/>
          </a:blip>
          <a:srcRect b="0" l="0" r="0" t="0"/>
          <a:stretch/>
        </p:blipFill>
        <p:spPr>
          <a:xfrm>
            <a:off x="4190574" y="1468627"/>
            <a:ext cx="762000" cy="762000"/>
          </a:xfrm>
          <a:prstGeom prst="rect">
            <a:avLst/>
          </a:prstGeom>
          <a:noFill/>
          <a:ln>
            <a:noFill/>
          </a:ln>
        </p:spPr>
      </p:pic>
      <p:sp>
        <p:nvSpPr>
          <p:cNvPr id="776" name="Google Shape;776;p91"/>
          <p:cNvSpPr txBox="1"/>
          <p:nvPr/>
        </p:nvSpPr>
        <p:spPr>
          <a:xfrm>
            <a:off x="3429000" y="2375222"/>
            <a:ext cx="1966500" cy="982500"/>
          </a:xfrm>
          <a:prstGeom prst="rect">
            <a:avLst/>
          </a:prstGeom>
          <a:noFill/>
          <a:ln>
            <a:noFill/>
          </a:ln>
        </p:spPr>
        <p:txBody>
          <a:bodyPr anchorCtr="0" anchor="t" bIns="0" lIns="0" spcFirstLastPara="1" rIns="0" wrap="square" tIns="12700">
            <a:spAutoFit/>
          </a:bodyPr>
          <a:lstStyle/>
          <a:p>
            <a:pPr indent="0" lvl="0" marL="0" marR="0" rtl="0" algn="ctr">
              <a:lnSpc>
                <a:spcPct val="117603"/>
              </a:lnSpc>
              <a:spcBef>
                <a:spcPts val="0"/>
              </a:spcBef>
              <a:spcAft>
                <a:spcPts val="0"/>
              </a:spcAft>
              <a:buClr>
                <a:srgbClr val="E0FF00"/>
              </a:buClr>
              <a:buSzPts val="6300"/>
              <a:buFont typeface="Arial"/>
              <a:buNone/>
            </a:pPr>
            <a:r>
              <a:rPr b="0" i="1" lang="es" sz="6300" u="none" cap="none" strike="noStrike">
                <a:solidFill>
                  <a:srgbClr val="E0FF00"/>
                </a:solidFill>
                <a:latin typeface="Anton"/>
                <a:ea typeface="Anton"/>
                <a:cs typeface="Anton"/>
                <a:sym typeface="Anton"/>
              </a:rPr>
              <a:t>BREAK</a:t>
            </a:r>
            <a:endParaRPr b="0" i="0" sz="6300" u="none" cap="none" strike="noStrike">
              <a:solidFill>
                <a:srgbClr val="000000"/>
              </a:solidFill>
              <a:latin typeface="Anton"/>
              <a:ea typeface="Anton"/>
              <a:cs typeface="Anton"/>
              <a:sym typeface="Anton"/>
            </a:endParaRPr>
          </a:p>
        </p:txBody>
      </p:sp>
      <p:sp>
        <p:nvSpPr>
          <p:cNvPr id="777" name="Google Shape;777;p91"/>
          <p:cNvSpPr txBox="1"/>
          <p:nvPr/>
        </p:nvSpPr>
        <p:spPr>
          <a:xfrm>
            <a:off x="3152348" y="3539744"/>
            <a:ext cx="3019800" cy="336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FFFF"/>
              </a:buClr>
              <a:buSzPts val="2100"/>
              <a:buFont typeface="Arial"/>
              <a:buNone/>
            </a:pPr>
            <a:r>
              <a:rPr b="0" i="0" lang="es" sz="2100" u="none" cap="none" strike="noStrike">
                <a:solidFill>
                  <a:srgbClr val="FFFFFF"/>
                </a:solidFill>
                <a:latin typeface="Anton"/>
                <a:ea typeface="Anton"/>
                <a:cs typeface="Anton"/>
                <a:sym typeface="Anton"/>
              </a:rPr>
              <a:t>¡5/10 MINUTOS Y VOLVEMOS!</a:t>
            </a:r>
            <a:endParaRPr b="0" i="0" sz="2100" u="none" cap="none" strike="noStrike">
              <a:solidFill>
                <a:srgbClr val="000000"/>
              </a:solidFill>
              <a:latin typeface="Anton"/>
              <a:ea typeface="Anton"/>
              <a:cs typeface="Anton"/>
              <a:sym typeface="Anton"/>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1" name="Shape 781"/>
        <p:cNvGrpSpPr/>
        <p:nvPr/>
      </p:nvGrpSpPr>
      <p:grpSpPr>
        <a:xfrm>
          <a:off x="0" y="0"/>
          <a:ext cx="0" cy="0"/>
          <a:chOff x="0" y="0"/>
          <a:chExt cx="0" cy="0"/>
        </a:xfrm>
      </p:grpSpPr>
      <p:sp>
        <p:nvSpPr>
          <p:cNvPr id="782" name="Google Shape;782;p92"/>
          <p:cNvSpPr txBox="1"/>
          <p:nvPr/>
        </p:nvSpPr>
        <p:spPr>
          <a:xfrm>
            <a:off x="3169638" y="1017500"/>
            <a:ext cx="2804700" cy="112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s" sz="4000">
                <a:solidFill>
                  <a:srgbClr val="E0FF00"/>
                </a:solidFill>
                <a:latin typeface="Anton"/>
                <a:ea typeface="Anton"/>
                <a:cs typeface="Anton"/>
                <a:sym typeface="Anton"/>
              </a:rPr>
              <a:t>¿PREGUNTAS?</a:t>
            </a:r>
            <a:endParaRPr i="1" sz="4000">
              <a:solidFill>
                <a:srgbClr val="E0FF00"/>
              </a:solidFill>
              <a:latin typeface="Anton"/>
              <a:ea typeface="Anton"/>
              <a:cs typeface="Anton"/>
              <a:sym typeface="Anton"/>
            </a:endParaRPr>
          </a:p>
        </p:txBody>
      </p:sp>
      <p:sp>
        <p:nvSpPr>
          <p:cNvPr id="783" name="Google Shape;783;p92"/>
          <p:cNvSpPr txBox="1"/>
          <p:nvPr/>
        </p:nvSpPr>
        <p:spPr>
          <a:xfrm>
            <a:off x="1323450" y="2063850"/>
            <a:ext cx="64971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800">
                <a:solidFill>
                  <a:schemeClr val="lt1"/>
                </a:solidFill>
                <a:latin typeface="Helvetica Neue Light"/>
                <a:ea typeface="Helvetica Neue Light"/>
                <a:cs typeface="Helvetica Neue Light"/>
                <a:sym typeface="Helvetica Neue Light"/>
              </a:rPr>
              <a:t>#CoderTip: Ingresa al </a:t>
            </a:r>
            <a:r>
              <a:rPr lang="es" sz="1800" u="sng">
                <a:solidFill>
                  <a:schemeClr val="hlink"/>
                </a:solidFill>
                <a:latin typeface="Helvetica Neue Light"/>
                <a:ea typeface="Helvetica Neue Light"/>
                <a:cs typeface="Helvetica Neue Light"/>
                <a:sym typeface="Helvetica Neue Light"/>
                <a:hlinkClick r:id="rId4"/>
              </a:rPr>
              <a:t>siguiente link</a:t>
            </a:r>
            <a:r>
              <a:rPr lang="es" sz="1800">
                <a:solidFill>
                  <a:schemeClr val="lt1"/>
                </a:solidFill>
                <a:latin typeface="Helvetica Neue Light"/>
                <a:ea typeface="Helvetica Neue Light"/>
                <a:cs typeface="Helvetica Neue Light"/>
                <a:sym typeface="Helvetica Neue Light"/>
              </a:rPr>
              <a:t> y revisa el material interactivo que preparamos sobre </a:t>
            </a:r>
            <a:r>
              <a:rPr b="1" lang="es" sz="1800">
                <a:solidFill>
                  <a:schemeClr val="lt1"/>
                </a:solidFill>
                <a:latin typeface="Helvetica Neue"/>
                <a:ea typeface="Helvetica Neue"/>
                <a:cs typeface="Helvetica Neue"/>
                <a:sym typeface="Helvetica Neue"/>
              </a:rPr>
              <a:t>Preguntas Frecuentes, </a:t>
            </a:r>
            <a:r>
              <a:rPr lang="es" sz="1800">
                <a:solidFill>
                  <a:schemeClr val="lt1"/>
                </a:solidFill>
                <a:latin typeface="Helvetica Neue Light"/>
                <a:ea typeface="Helvetica Neue Light"/>
                <a:cs typeface="Helvetica Neue Light"/>
                <a:sym typeface="Helvetica Neue Light"/>
              </a:rPr>
              <a:t>estamos seguros de que allí encontrarás algunas respuestas.</a:t>
            </a:r>
            <a:endParaRPr sz="1800">
              <a:solidFill>
                <a:schemeClr val="lt1"/>
              </a:solidFill>
              <a:latin typeface="Helvetica Neue Light"/>
              <a:ea typeface="Helvetica Neue Light"/>
              <a:cs typeface="Helvetica Neue Light"/>
              <a:sym typeface="Helvetica Neue Light"/>
            </a:endParaRPr>
          </a:p>
        </p:txBody>
      </p:sp>
      <p:sp>
        <p:nvSpPr>
          <p:cNvPr id="784" name="Google Shape;784;p92"/>
          <p:cNvSpPr txBox="1"/>
          <p:nvPr/>
        </p:nvSpPr>
        <p:spPr>
          <a:xfrm>
            <a:off x="4077600" y="3145300"/>
            <a:ext cx="9888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6600"/>
              <a:t>📝</a:t>
            </a:r>
            <a:endParaRPr sz="66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788" name="Shape 788"/>
        <p:cNvGrpSpPr/>
        <p:nvPr/>
      </p:nvGrpSpPr>
      <p:grpSpPr>
        <a:xfrm>
          <a:off x="0" y="0"/>
          <a:ext cx="0" cy="0"/>
          <a:chOff x="0" y="0"/>
          <a:chExt cx="0" cy="0"/>
        </a:xfrm>
      </p:grpSpPr>
      <p:pic>
        <p:nvPicPr>
          <p:cNvPr id="789" name="Google Shape;789;p9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90" name="Google Shape;790;p93"/>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791" name="Google Shape;791;p93"/>
          <p:cNvSpPr txBox="1"/>
          <p:nvPr/>
        </p:nvSpPr>
        <p:spPr>
          <a:xfrm>
            <a:off x="1828950" y="2077200"/>
            <a:ext cx="5486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¡VAMOS A PRACTICAR LO VISTO!</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6" name="Shape 136"/>
        <p:cNvGrpSpPr/>
        <p:nvPr/>
      </p:nvGrpSpPr>
      <p:grpSpPr>
        <a:xfrm>
          <a:off x="0" y="0"/>
          <a:ext cx="0" cy="0"/>
          <a:chOff x="0" y="0"/>
          <a:chExt cx="0" cy="0"/>
        </a:xfrm>
      </p:grpSpPr>
      <p:sp>
        <p:nvSpPr>
          <p:cNvPr id="137" name="Google Shape;137;p22"/>
          <p:cNvSpPr/>
          <p:nvPr/>
        </p:nvSpPr>
        <p:spPr>
          <a:xfrm>
            <a:off x="1208850" y="12398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2"/>
          <p:cNvSpPr/>
          <p:nvPr/>
        </p:nvSpPr>
        <p:spPr>
          <a:xfrm>
            <a:off x="3609600" y="1202750"/>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9" name="Google Shape;139;p2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40" name="Google Shape;140;p22"/>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1" name="Google Shape;141;p22"/>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42" name="Google Shape;142;p22"/>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43" name="Google Shape;143;p22"/>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44" name="Google Shape;144;p22"/>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45" name="Google Shape;145;p22"/>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146" name="Google Shape;146;p22"/>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7" name="Google Shape;147;p22"/>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48" name="Google Shape;148;p22"/>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49" name="Google Shape;149;p22"/>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50" name="Google Shape;150;p22"/>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151" name="Google Shape;151;p22"/>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2"/>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2"/>
          <p:cNvSpPr txBox="1"/>
          <p:nvPr/>
        </p:nvSpPr>
        <p:spPr>
          <a:xfrm>
            <a:off x="15784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8</a:t>
            </a:r>
            <a:endParaRPr b="0" i="0" sz="1400" u="none" cap="none" strike="noStrike">
              <a:solidFill>
                <a:srgbClr val="000000"/>
              </a:solidFill>
              <a:latin typeface="Helvetica Neue"/>
              <a:ea typeface="Helvetica Neue"/>
              <a:cs typeface="Helvetica Neue"/>
              <a:sym typeface="Helvetica Neue"/>
            </a:endParaRPr>
          </a:p>
        </p:txBody>
      </p:sp>
      <p:cxnSp>
        <p:nvCxnSpPr>
          <p:cNvPr id="154" name="Google Shape;154;p22"/>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55" name="Google Shape;155;p22"/>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56" name="Google Shape;156;p22"/>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57" name="Google Shape;157;p22"/>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58" name="Google Shape;158;p22"/>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159" name="Google Shape;159;p22"/>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160" name="Google Shape;160;p22"/>
          <p:cNvSpPr txBox="1"/>
          <p:nvPr/>
        </p:nvSpPr>
        <p:spPr>
          <a:xfrm>
            <a:off x="38644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9</a:t>
            </a:r>
            <a:endParaRPr b="0" i="0" sz="1400" u="none" cap="none" strike="noStrike">
              <a:solidFill>
                <a:srgbClr val="000000"/>
              </a:solidFill>
              <a:latin typeface="Helvetica Neue"/>
              <a:ea typeface="Helvetica Neue"/>
              <a:cs typeface="Helvetica Neue"/>
              <a:sym typeface="Helvetica Neue"/>
            </a:endParaRPr>
          </a:p>
        </p:txBody>
      </p:sp>
      <p:sp>
        <p:nvSpPr>
          <p:cNvPr id="161" name="Google Shape;161;p22"/>
          <p:cNvSpPr txBox="1"/>
          <p:nvPr/>
        </p:nvSpPr>
        <p:spPr>
          <a:xfrm>
            <a:off x="1373400" y="1760963"/>
            <a:ext cx="19059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sz="1100">
                <a:solidFill>
                  <a:schemeClr val="dk1"/>
                </a:solidFill>
                <a:latin typeface="Helvetica Neue"/>
                <a:ea typeface="Helvetica Neue"/>
                <a:cs typeface="Helvetica Neue"/>
                <a:sym typeface="Helvetica Neue"/>
              </a:rPr>
              <a:t>Animaciones, transformaciones y transiciones</a:t>
            </a:r>
            <a:endParaRPr b="1" i="0" sz="1100" u="none" cap="none" strike="noStrike">
              <a:solidFill>
                <a:schemeClr val="dk1"/>
              </a:solidFill>
              <a:latin typeface="Helvetica Neue"/>
              <a:ea typeface="Helvetica Neue"/>
              <a:cs typeface="Helvetica Neue"/>
              <a:sym typeface="Helvetica Neue"/>
            </a:endParaRPr>
          </a:p>
        </p:txBody>
      </p:sp>
      <p:sp>
        <p:nvSpPr>
          <p:cNvPr id="162" name="Google Shape;162;p22"/>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10</a:t>
            </a:r>
            <a:endParaRPr b="0" i="0" sz="1400" u="none" cap="none" strike="noStrike">
              <a:solidFill>
                <a:srgbClr val="000000"/>
              </a:solidFill>
              <a:latin typeface="Helvetica Neue"/>
              <a:ea typeface="Helvetica Neue"/>
              <a:cs typeface="Helvetica Neue"/>
              <a:sym typeface="Helvetica Neue"/>
            </a:endParaRPr>
          </a:p>
        </p:txBody>
      </p:sp>
      <p:sp>
        <p:nvSpPr>
          <p:cNvPr id="163" name="Google Shape;163;p22"/>
          <p:cNvSpPr txBox="1"/>
          <p:nvPr/>
        </p:nvSpPr>
        <p:spPr>
          <a:xfrm>
            <a:off x="37356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s" sz="1100" u="none" cap="none" strike="noStrike">
                <a:solidFill>
                  <a:schemeClr val="dk1"/>
                </a:solidFill>
                <a:latin typeface="Helvetica Neue"/>
                <a:ea typeface="Helvetica Neue"/>
                <a:cs typeface="Helvetica Neue"/>
                <a:sym typeface="Helvetica Neue"/>
              </a:rPr>
              <a:t>Git</a:t>
            </a:r>
            <a:endParaRPr b="1" i="0" sz="11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64" name="Google Shape;164;p22"/>
          <p:cNvSpPr txBox="1"/>
          <p:nvPr/>
        </p:nvSpPr>
        <p:spPr>
          <a:xfrm>
            <a:off x="1737313" y="347018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FULL RESPONSIVE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
        <p:nvSpPr>
          <p:cNvPr id="165" name="Google Shape;165;p22"/>
          <p:cNvSpPr txBox="1"/>
          <p:nvPr/>
        </p:nvSpPr>
        <p:spPr>
          <a:xfrm>
            <a:off x="4147575" y="24308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PRÁCTICAS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66" name="Google Shape;166;p22"/>
          <p:cNvPicPr preferRelativeResize="0"/>
          <p:nvPr/>
        </p:nvPicPr>
        <p:blipFill rotWithShape="1">
          <a:blip r:embed="rId5">
            <a:alphaModFix/>
          </a:blip>
          <a:srcRect b="0" l="0" r="0" t="0"/>
          <a:stretch/>
        </p:blipFill>
        <p:spPr>
          <a:xfrm>
            <a:off x="3811775" y="2450300"/>
            <a:ext cx="365625" cy="365625"/>
          </a:xfrm>
          <a:prstGeom prst="rect">
            <a:avLst/>
          </a:prstGeom>
          <a:noFill/>
          <a:ln>
            <a:noFill/>
          </a:ln>
        </p:spPr>
      </p:pic>
      <p:sp>
        <p:nvSpPr>
          <p:cNvPr id="167" name="Google Shape;167;p22"/>
          <p:cNvSpPr txBox="1"/>
          <p:nvPr/>
        </p:nvSpPr>
        <p:spPr>
          <a:xfrm>
            <a:off x="6585963" y="3012451"/>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CREAR REPOSITORIO DE GITHUB</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68" name="Google Shape;168;p22"/>
          <p:cNvPicPr preferRelativeResize="0"/>
          <p:nvPr/>
        </p:nvPicPr>
        <p:blipFill rotWithShape="1">
          <a:blip r:embed="rId6">
            <a:alphaModFix/>
          </a:blip>
          <a:srcRect b="0" l="0" r="0" t="0"/>
          <a:stretch/>
        </p:blipFill>
        <p:spPr>
          <a:xfrm>
            <a:off x="6279400" y="3000626"/>
            <a:ext cx="307150" cy="307150"/>
          </a:xfrm>
          <a:prstGeom prst="rect">
            <a:avLst/>
          </a:prstGeom>
          <a:noFill/>
          <a:ln>
            <a:noFill/>
          </a:ln>
        </p:spPr>
      </p:pic>
      <p:sp>
        <p:nvSpPr>
          <p:cNvPr id="169" name="Google Shape;169;p22"/>
          <p:cNvSpPr txBox="1"/>
          <p:nvPr/>
        </p:nvSpPr>
        <p:spPr>
          <a:xfrm>
            <a:off x="61740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s" sz="1100" u="none" cap="none" strike="noStrike">
                <a:solidFill>
                  <a:schemeClr val="dk1"/>
                </a:solidFill>
                <a:latin typeface="Helvetica Neue"/>
                <a:ea typeface="Helvetica Neue"/>
                <a:cs typeface="Helvetica Neue"/>
                <a:sym typeface="Helvetica Neue"/>
              </a:rPr>
              <a:t>GitHub</a:t>
            </a:r>
            <a:endParaRPr b="1" i="0" sz="11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70" name="Google Shape;170;p22"/>
          <p:cNvSpPr txBox="1"/>
          <p:nvPr/>
        </p:nvSpPr>
        <p:spPr>
          <a:xfrm>
            <a:off x="6585975" y="24308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PRÁCTICAS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71" name="Google Shape;171;p22"/>
          <p:cNvPicPr preferRelativeResize="0"/>
          <p:nvPr/>
        </p:nvPicPr>
        <p:blipFill rotWithShape="1">
          <a:blip r:embed="rId5">
            <a:alphaModFix/>
          </a:blip>
          <a:srcRect b="0" l="0" r="0" t="0"/>
          <a:stretch/>
        </p:blipFill>
        <p:spPr>
          <a:xfrm>
            <a:off x="6250175" y="2450300"/>
            <a:ext cx="365625" cy="365625"/>
          </a:xfrm>
          <a:prstGeom prst="rect">
            <a:avLst/>
          </a:prstGeom>
          <a:noFill/>
          <a:ln>
            <a:noFill/>
          </a:ln>
        </p:spPr>
      </p:pic>
      <p:pic>
        <p:nvPicPr>
          <p:cNvPr id="172" name="Google Shape;172;p22"/>
          <p:cNvPicPr preferRelativeResize="0"/>
          <p:nvPr/>
        </p:nvPicPr>
        <p:blipFill>
          <a:blip r:embed="rId7">
            <a:alphaModFix/>
          </a:blip>
          <a:stretch>
            <a:fillRect/>
          </a:stretch>
        </p:blipFill>
        <p:spPr>
          <a:xfrm>
            <a:off x="1430175" y="3458049"/>
            <a:ext cx="307150" cy="307825"/>
          </a:xfrm>
          <a:prstGeom prst="rect">
            <a:avLst/>
          </a:prstGeom>
          <a:noFill/>
          <a:ln>
            <a:noFill/>
          </a:ln>
        </p:spPr>
      </p:pic>
      <p:sp>
        <p:nvSpPr>
          <p:cNvPr id="173" name="Google Shape;173;p22"/>
          <p:cNvSpPr txBox="1"/>
          <p:nvPr/>
        </p:nvSpPr>
        <p:spPr>
          <a:xfrm>
            <a:off x="1737313" y="2961001"/>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APLICANDO GRIDS</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74" name="Google Shape;174;p22"/>
          <p:cNvPicPr preferRelativeResize="0"/>
          <p:nvPr/>
        </p:nvPicPr>
        <p:blipFill rotWithShape="1">
          <a:blip r:embed="rId6">
            <a:alphaModFix/>
          </a:blip>
          <a:srcRect b="0" l="0" r="0" t="0"/>
          <a:stretch/>
        </p:blipFill>
        <p:spPr>
          <a:xfrm>
            <a:off x="1430163" y="2949163"/>
            <a:ext cx="307150" cy="307150"/>
          </a:xfrm>
          <a:prstGeom prst="rect">
            <a:avLst/>
          </a:prstGeom>
          <a:noFill/>
          <a:ln>
            <a:noFill/>
          </a:ln>
        </p:spPr>
      </p:pic>
      <p:pic>
        <p:nvPicPr>
          <p:cNvPr id="175" name="Google Shape;175;p22"/>
          <p:cNvPicPr preferRelativeResize="0"/>
          <p:nvPr/>
        </p:nvPicPr>
        <p:blipFill rotWithShape="1">
          <a:blip r:embed="rId5">
            <a:alphaModFix/>
          </a:blip>
          <a:srcRect b="0" l="0" r="0" t="0"/>
          <a:stretch/>
        </p:blipFill>
        <p:spPr>
          <a:xfrm>
            <a:off x="1400938" y="2514901"/>
            <a:ext cx="365625" cy="365625"/>
          </a:xfrm>
          <a:prstGeom prst="rect">
            <a:avLst/>
          </a:prstGeom>
          <a:noFill/>
          <a:ln>
            <a:noFill/>
          </a:ln>
        </p:spPr>
      </p:pic>
      <p:sp>
        <p:nvSpPr>
          <p:cNvPr id="176" name="Google Shape;176;p22"/>
          <p:cNvSpPr txBox="1"/>
          <p:nvPr/>
        </p:nvSpPr>
        <p:spPr>
          <a:xfrm>
            <a:off x="1766575" y="2546138"/>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PRÁCTICAS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pic>
        <p:nvPicPr>
          <p:cNvPr id="796" name="Google Shape;796;p9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97" name="Google Shape;797;p94"/>
          <p:cNvSpPr txBox="1"/>
          <p:nvPr/>
        </p:nvSpPr>
        <p:spPr>
          <a:xfrm>
            <a:off x="956850" y="340025"/>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GIT: </a:t>
            </a:r>
            <a:r>
              <a:rPr b="0" i="1" lang="es" sz="4000" u="none" cap="none" strike="noStrike">
                <a:solidFill>
                  <a:schemeClr val="dk1"/>
                </a:solidFill>
                <a:latin typeface="Anton"/>
                <a:ea typeface="Anton"/>
                <a:cs typeface="Anton"/>
                <a:sym typeface="Anton"/>
              </a:rPr>
              <a:t>RESUMEN</a:t>
            </a:r>
            <a:endParaRPr b="0" i="1" sz="4000" u="none" cap="none" strike="noStrike">
              <a:solidFill>
                <a:srgbClr val="000000"/>
              </a:solidFill>
              <a:latin typeface="Anton"/>
              <a:ea typeface="Anton"/>
              <a:cs typeface="Anton"/>
              <a:sym typeface="Anton"/>
            </a:endParaRPr>
          </a:p>
        </p:txBody>
      </p:sp>
      <p:sp>
        <p:nvSpPr>
          <p:cNvPr id="798" name="Google Shape;798;p94"/>
          <p:cNvSpPr txBox="1"/>
          <p:nvPr/>
        </p:nvSpPr>
        <p:spPr>
          <a:xfrm>
            <a:off x="586800" y="1142675"/>
            <a:ext cx="7970400" cy="30618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3DFFBC"/>
              </a:buClr>
              <a:buSzPts val="1800"/>
              <a:buFont typeface="Didact Gothic"/>
              <a:buChar char="●"/>
            </a:pPr>
            <a:r>
              <a:rPr b="1" i="0" lang="es" sz="1600" u="none" cap="none" strike="noStrike">
                <a:solidFill>
                  <a:srgbClr val="000000"/>
                </a:solidFill>
                <a:latin typeface="Helvetica Neue"/>
                <a:ea typeface="Helvetica Neue"/>
                <a:cs typeface="Helvetica Neue"/>
                <a:sym typeface="Helvetica Neue"/>
              </a:rPr>
              <a:t>git init: </a:t>
            </a:r>
            <a:r>
              <a:rPr b="0" i="0" lang="es" sz="1600" u="none" cap="none" strike="noStrike">
                <a:solidFill>
                  <a:srgbClr val="000000"/>
                </a:solidFill>
                <a:latin typeface="Helvetica Neue Light"/>
                <a:ea typeface="Helvetica Neue Light"/>
                <a:cs typeface="Helvetica Neue Light"/>
                <a:sym typeface="Helvetica Neue Light"/>
              </a:rPr>
              <a:t>indicarle que en </a:t>
            </a:r>
            <a:r>
              <a:rPr lang="es" sz="1600">
                <a:latin typeface="Helvetica Neue Light"/>
                <a:ea typeface="Helvetica Neue Light"/>
                <a:cs typeface="Helvetica Neue Light"/>
                <a:sym typeface="Helvetica Neue Light"/>
              </a:rPr>
              <a:t>ese </a:t>
            </a:r>
            <a:r>
              <a:rPr b="0" i="0" lang="es" sz="1600" u="none" cap="none" strike="noStrike">
                <a:solidFill>
                  <a:srgbClr val="000000"/>
                </a:solidFill>
                <a:latin typeface="Helvetica Neue Light"/>
                <a:ea typeface="Helvetica Neue Light"/>
                <a:cs typeface="Helvetica Neue Light"/>
                <a:sym typeface="Helvetica Neue Light"/>
              </a:rPr>
              <a:t>directorio, donde ejecutamos este comando, será usado con GIT.</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3DFFBC"/>
              </a:buClr>
              <a:buSzPts val="1600"/>
              <a:buFont typeface="Didact Gothic"/>
              <a:buChar char="●"/>
            </a:pPr>
            <a:r>
              <a:rPr b="1" i="0" lang="es" sz="1600" u="none" cap="none" strike="noStrike">
                <a:solidFill>
                  <a:srgbClr val="000000"/>
                </a:solidFill>
                <a:latin typeface="Helvetica Neue"/>
                <a:ea typeface="Helvetica Neue"/>
                <a:cs typeface="Helvetica Neue"/>
                <a:sym typeface="Helvetica Neue"/>
              </a:rPr>
              <a:t>git add .: </a:t>
            </a:r>
            <a:r>
              <a:rPr b="0" i="0" lang="es" sz="1600" u="none" cap="none" strike="noStrike">
                <a:solidFill>
                  <a:srgbClr val="000000"/>
                </a:solidFill>
                <a:latin typeface="Helvetica Neue Light"/>
                <a:ea typeface="Helvetica Neue Light"/>
                <a:cs typeface="Helvetica Neue Light"/>
                <a:sym typeface="Helvetica Neue Light"/>
              </a:rPr>
              <a:t>agregar todos los archivos creados, modificados, eliminados al estado 2 (stage)</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3DFFBC"/>
              </a:buClr>
              <a:buSzPts val="1600"/>
              <a:buFont typeface="Didact Gothic"/>
              <a:buChar char="●"/>
            </a:pPr>
            <a:r>
              <a:rPr b="1" i="0" lang="es" sz="1600" u="none" cap="none" strike="noStrike">
                <a:solidFill>
                  <a:srgbClr val="000000"/>
                </a:solidFill>
                <a:latin typeface="Helvetica Neue"/>
                <a:ea typeface="Helvetica Neue"/>
                <a:cs typeface="Helvetica Neue"/>
                <a:sym typeface="Helvetica Neue"/>
              </a:rPr>
              <a:t>git commit -m “Mensaje”: </a:t>
            </a:r>
            <a:r>
              <a:rPr b="0" i="0" lang="es" sz="1600" u="none" cap="none" strike="noStrike">
                <a:solidFill>
                  <a:srgbClr val="000000"/>
                </a:solidFill>
                <a:latin typeface="Helvetica Neue Light"/>
                <a:ea typeface="Helvetica Neue Light"/>
                <a:cs typeface="Helvetica Neue Light"/>
                <a:sym typeface="Helvetica Neue Light"/>
              </a:rPr>
              <a:t>mensaje obligatorio para indicar que hemos cambiado por ejemplo, al estado 3.</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3DFFBC"/>
              </a:buClr>
              <a:buSzPts val="1600"/>
              <a:buFont typeface="Didact Gothic"/>
              <a:buChar char="●"/>
            </a:pPr>
            <a:r>
              <a:rPr b="1" i="0" lang="es" sz="1600" u="none" cap="none" strike="noStrike">
                <a:solidFill>
                  <a:srgbClr val="000000"/>
                </a:solidFill>
                <a:latin typeface="Helvetica Neue"/>
                <a:ea typeface="Helvetica Neue"/>
                <a:cs typeface="Helvetica Neue"/>
                <a:sym typeface="Helvetica Neue"/>
              </a:rPr>
              <a:t>Git log --online: </a:t>
            </a:r>
            <a:r>
              <a:rPr b="0" i="0" lang="es" sz="1600" u="none" cap="none" strike="noStrike">
                <a:solidFill>
                  <a:srgbClr val="000000"/>
                </a:solidFill>
                <a:latin typeface="Helvetica Neue Light"/>
                <a:ea typeface="Helvetica Neue Light"/>
                <a:cs typeface="Helvetica Neue Light"/>
                <a:sym typeface="Helvetica Neue Light"/>
              </a:rPr>
              <a:t>para conocer los códigos de los commits realizados.</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3DFFBC"/>
              </a:buClr>
              <a:buSzPts val="1600"/>
              <a:buFont typeface="Didact Gothic"/>
              <a:buChar char="●"/>
            </a:pPr>
            <a:r>
              <a:rPr b="1" i="0" lang="es" sz="1600" u="none" cap="none" strike="noStrike">
                <a:solidFill>
                  <a:srgbClr val="000000"/>
                </a:solidFill>
                <a:latin typeface="Helvetica Neue"/>
                <a:ea typeface="Helvetica Neue"/>
                <a:cs typeface="Helvetica Neue"/>
                <a:sym typeface="Helvetica Neue"/>
              </a:rPr>
              <a:t>Git checkout rama: </a:t>
            </a:r>
            <a:r>
              <a:rPr b="0" i="0" lang="es" sz="1600" u="none" cap="none" strike="noStrike">
                <a:solidFill>
                  <a:srgbClr val="000000"/>
                </a:solidFill>
                <a:latin typeface="Helvetica Neue Light"/>
                <a:ea typeface="Helvetica Neue Light"/>
                <a:cs typeface="Helvetica Neue Light"/>
                <a:sym typeface="Helvetica Neue Light"/>
              </a:rPr>
              <a:t>para cambiar de rama o ir a un commit específico (debemos conocer su código anteriormente) </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3DFFBC"/>
              </a:buClr>
              <a:buSzPts val="1600"/>
              <a:buFont typeface="Didact Gothic"/>
              <a:buChar char="●"/>
            </a:pPr>
            <a:r>
              <a:rPr b="1" i="0" lang="es" sz="1600" u="none" cap="none" strike="noStrike">
                <a:solidFill>
                  <a:srgbClr val="000000"/>
                </a:solidFill>
                <a:latin typeface="Helvetica Neue"/>
                <a:ea typeface="Helvetica Neue"/>
                <a:cs typeface="Helvetica Neue"/>
                <a:sym typeface="Helvetica Neue"/>
              </a:rPr>
              <a:t>git merge rama: </a:t>
            </a:r>
            <a:r>
              <a:rPr b="0" i="0" lang="es" sz="1600" u="none" cap="none" strike="noStrike">
                <a:solidFill>
                  <a:srgbClr val="000000"/>
                </a:solidFill>
                <a:latin typeface="Helvetica Neue Light"/>
                <a:ea typeface="Helvetica Neue Light"/>
                <a:cs typeface="Helvetica Neue Light"/>
                <a:sym typeface="Helvetica Neue Light"/>
              </a:rPr>
              <a:t>debemos estar en MASTER para fusionar.</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3DFFBC"/>
              </a:buClr>
              <a:buSzPts val="1600"/>
              <a:buFont typeface="Didact Gothic"/>
              <a:buChar char="●"/>
            </a:pPr>
            <a:r>
              <a:rPr b="1" i="0" lang="es" sz="1600" u="none" cap="none" strike="noStrike">
                <a:solidFill>
                  <a:srgbClr val="000000"/>
                </a:solidFill>
                <a:latin typeface="Helvetica Neue"/>
                <a:ea typeface="Helvetica Neue"/>
                <a:cs typeface="Helvetica Neue"/>
                <a:sym typeface="Helvetica Neue"/>
              </a:rPr>
              <a:t>git branch rama: </a:t>
            </a:r>
            <a:r>
              <a:rPr b="0" i="0" lang="es" sz="1600" u="none" cap="none" strike="noStrike">
                <a:solidFill>
                  <a:srgbClr val="000000"/>
                </a:solidFill>
                <a:latin typeface="Helvetica Neue Light"/>
                <a:ea typeface="Helvetica Neue Light"/>
                <a:cs typeface="Helvetica Neue Light"/>
                <a:sym typeface="Helvetica Neue Light"/>
              </a:rPr>
              <a:t>creación de una rama (si queremos eliminar una rama ponemos </a:t>
            </a:r>
            <a:r>
              <a:rPr b="0" i="1" lang="es" sz="1600" u="none" cap="none" strike="noStrike">
                <a:solidFill>
                  <a:srgbClr val="000000"/>
                </a:solidFill>
                <a:latin typeface="Helvetica Neue Light"/>
                <a:ea typeface="Helvetica Neue Light"/>
                <a:cs typeface="Helvetica Neue Light"/>
                <a:sym typeface="Helvetica Neue Light"/>
              </a:rPr>
              <a:t>git branch -D nombre-rama</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1C3643"/>
              </a:solidFill>
              <a:latin typeface="Helvetica Neue Light"/>
              <a:ea typeface="Helvetica Neue Light"/>
              <a:cs typeface="Helvetica Neue Light"/>
              <a:sym typeface="Helvetica Neue Light"/>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pic>
        <p:nvPicPr>
          <p:cNvPr id="803" name="Google Shape;803;p9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04" name="Google Shape;804;p95"/>
          <p:cNvSpPr txBox="1"/>
          <p:nvPr/>
        </p:nvSpPr>
        <p:spPr>
          <a:xfrm>
            <a:off x="1068150" y="433075"/>
            <a:ext cx="7007700" cy="994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1" i="0" lang="es" sz="2200" u="none" cap="none" strike="noStrike">
                <a:solidFill>
                  <a:srgbClr val="000000"/>
                </a:solidFill>
                <a:latin typeface="Helvetica Neue"/>
                <a:ea typeface="Helvetica Neue"/>
                <a:cs typeface="Helvetica Neue"/>
                <a:sym typeface="Helvetica Neue"/>
              </a:rPr>
              <a:t>¡Con lo visto hoy, podemos manejar GIT de forma básica y tener nuestro repositorio en local!</a:t>
            </a:r>
            <a:r>
              <a:rPr b="0" i="0" lang="es" sz="2200" u="none" cap="none" strike="noStrike">
                <a:solidFill>
                  <a:srgbClr val="000000"/>
                </a:solidFill>
                <a:latin typeface="Helvetica Neue Light"/>
                <a:ea typeface="Helvetica Neue Light"/>
                <a:cs typeface="Helvetica Neue Light"/>
                <a:sym typeface="Helvetica Neue Light"/>
              </a:rPr>
              <a:t> 🥳</a:t>
            </a:r>
            <a:endParaRPr b="0" i="0" sz="22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000000"/>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000000"/>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000000"/>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000000"/>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1C3643"/>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1C3643"/>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1C3643"/>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1C3643"/>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1C3643"/>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1C3643"/>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1C3643"/>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1C3643"/>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1C3643"/>
              </a:solidFill>
              <a:highlight>
                <a:srgbClr val="FFFFFF"/>
              </a:highlight>
              <a:latin typeface="Didact Gothic"/>
              <a:ea typeface="Didact Gothic"/>
              <a:cs typeface="Didact Gothic"/>
              <a:sym typeface="Didact Gothic"/>
            </a:endParaRPr>
          </a:p>
        </p:txBody>
      </p:sp>
      <p:pic>
        <p:nvPicPr>
          <p:cNvPr id="805" name="Google Shape;805;p95"/>
          <p:cNvPicPr preferRelativeResize="0"/>
          <p:nvPr/>
        </p:nvPicPr>
        <p:blipFill rotWithShape="1">
          <a:blip r:embed="rId4">
            <a:alphaModFix/>
          </a:blip>
          <a:srcRect b="6402" l="0" r="0" t="0"/>
          <a:stretch/>
        </p:blipFill>
        <p:spPr>
          <a:xfrm>
            <a:off x="1855500" y="1388950"/>
            <a:ext cx="5433000" cy="30613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pic>
        <p:nvPicPr>
          <p:cNvPr id="810" name="Google Shape;810;p9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11" name="Google Shape;811;p96"/>
          <p:cNvSpPr txBox="1"/>
          <p:nvPr/>
        </p:nvSpPr>
        <p:spPr>
          <a:xfrm>
            <a:off x="5251550" y="1858313"/>
            <a:ext cx="3212700" cy="2119200"/>
          </a:xfrm>
          <a:prstGeom prst="rect">
            <a:avLst/>
          </a:prstGeom>
          <a:noFill/>
          <a:ln>
            <a:noFill/>
          </a:ln>
        </p:spPr>
        <p:txBody>
          <a:bodyPr anchorCtr="0" anchor="t" bIns="91425" lIns="91425" spcFirstLastPara="1" rIns="91425" wrap="square" tIns="91425">
            <a:noAutofit/>
          </a:bodyPr>
          <a:lstStyle/>
          <a:p>
            <a:pPr indent="-381000" lvl="0" marL="457200" marR="0" rtl="0" algn="just">
              <a:lnSpc>
                <a:spcPct val="115000"/>
              </a:lnSpc>
              <a:spcBef>
                <a:spcPts val="0"/>
              </a:spcBef>
              <a:spcAft>
                <a:spcPts val="0"/>
              </a:spcAft>
              <a:buClr>
                <a:srgbClr val="EF89D2"/>
              </a:buClr>
              <a:buSzPts val="2400"/>
              <a:buFont typeface="Helvetica Neue Light"/>
              <a:buChar char="●"/>
            </a:pPr>
            <a:r>
              <a:rPr i="0" lang="es" sz="2400" u="none" cap="none" strike="noStrike">
                <a:solidFill>
                  <a:schemeClr val="dk1"/>
                </a:solidFill>
                <a:latin typeface="Helvetica Neue Light"/>
                <a:ea typeface="Helvetica Neue Light"/>
                <a:cs typeface="Helvetica Neue Light"/>
                <a:sym typeface="Helvetica Neue Light"/>
              </a:rPr>
              <a:t>Git-gui </a:t>
            </a:r>
            <a:endParaRPr i="0" sz="2400" u="none" cap="none" strike="noStrike">
              <a:solidFill>
                <a:schemeClr val="dk1"/>
              </a:solidFill>
              <a:latin typeface="Helvetica Neue Light"/>
              <a:ea typeface="Helvetica Neue Light"/>
              <a:cs typeface="Helvetica Neue Light"/>
              <a:sym typeface="Helvetica Neue Light"/>
            </a:endParaRPr>
          </a:p>
          <a:p>
            <a:pPr indent="-381000" lvl="0" marL="457200" marR="0" rtl="0" algn="just">
              <a:lnSpc>
                <a:spcPct val="115000"/>
              </a:lnSpc>
              <a:spcBef>
                <a:spcPts val="0"/>
              </a:spcBef>
              <a:spcAft>
                <a:spcPts val="0"/>
              </a:spcAft>
              <a:buClr>
                <a:srgbClr val="EF89D2"/>
              </a:buClr>
              <a:buSzPts val="2400"/>
              <a:buFont typeface="Helvetica Neue Light"/>
              <a:buChar char="●"/>
            </a:pPr>
            <a:r>
              <a:rPr i="0" lang="es" sz="2400" u="none" cap="none" strike="noStrike">
                <a:solidFill>
                  <a:schemeClr val="dk1"/>
                </a:solidFill>
                <a:latin typeface="Helvetica Neue Light"/>
                <a:ea typeface="Helvetica Neue Light"/>
                <a:cs typeface="Helvetica Neue Light"/>
                <a:sym typeface="Helvetica Neue Light"/>
              </a:rPr>
              <a:t>GitHub Desktop</a:t>
            </a:r>
            <a:endParaRPr i="0" sz="2400" u="none" cap="none" strike="noStrike">
              <a:solidFill>
                <a:schemeClr val="dk1"/>
              </a:solidFill>
              <a:latin typeface="Helvetica Neue Light"/>
              <a:ea typeface="Helvetica Neue Light"/>
              <a:cs typeface="Helvetica Neue Light"/>
              <a:sym typeface="Helvetica Neue Light"/>
            </a:endParaRPr>
          </a:p>
          <a:p>
            <a:pPr indent="-381000" lvl="0" marL="457200" marR="0" rtl="0" algn="just">
              <a:lnSpc>
                <a:spcPct val="115000"/>
              </a:lnSpc>
              <a:spcBef>
                <a:spcPts val="0"/>
              </a:spcBef>
              <a:spcAft>
                <a:spcPts val="0"/>
              </a:spcAft>
              <a:buClr>
                <a:srgbClr val="EF89D2"/>
              </a:buClr>
              <a:buSzPts val="2400"/>
              <a:buFont typeface="Helvetica Neue Light"/>
              <a:buChar char="●"/>
            </a:pPr>
            <a:r>
              <a:rPr i="0" lang="es" sz="2400" u="none" cap="none" strike="noStrike">
                <a:solidFill>
                  <a:schemeClr val="dk1"/>
                </a:solidFill>
                <a:latin typeface="Helvetica Neue Light"/>
                <a:ea typeface="Helvetica Neue Light"/>
                <a:cs typeface="Helvetica Neue Light"/>
                <a:sym typeface="Helvetica Neue Light"/>
              </a:rPr>
              <a:t>GitKraken</a:t>
            </a:r>
            <a:endParaRPr i="0" sz="2400" u="none" cap="none" strike="noStrike">
              <a:solidFill>
                <a:schemeClr val="dk1"/>
              </a:solidFill>
              <a:latin typeface="Helvetica Neue Light"/>
              <a:ea typeface="Helvetica Neue Light"/>
              <a:cs typeface="Helvetica Neue Light"/>
              <a:sym typeface="Helvetica Neue Light"/>
            </a:endParaRPr>
          </a:p>
          <a:p>
            <a:pPr indent="-381000" lvl="0" marL="457200" marR="0" rtl="0" algn="l">
              <a:lnSpc>
                <a:spcPct val="115000"/>
              </a:lnSpc>
              <a:spcBef>
                <a:spcPts val="0"/>
              </a:spcBef>
              <a:spcAft>
                <a:spcPts val="0"/>
              </a:spcAft>
              <a:buClr>
                <a:srgbClr val="EF89D2"/>
              </a:buClr>
              <a:buSzPts val="2400"/>
              <a:buFont typeface="Helvetica Neue Light"/>
              <a:buChar char="●"/>
            </a:pPr>
            <a:r>
              <a:rPr i="0" lang="es" sz="2400" u="none" cap="none" strike="noStrike">
                <a:solidFill>
                  <a:schemeClr val="dk1"/>
                </a:solidFill>
                <a:latin typeface="Helvetica Neue Light"/>
                <a:ea typeface="Helvetica Neue Light"/>
                <a:cs typeface="Helvetica Neue Light"/>
                <a:sym typeface="Helvetica Neue Light"/>
              </a:rPr>
              <a:t>SmartGit</a:t>
            </a:r>
            <a:endParaRPr i="0" sz="2400" u="none" cap="none" strike="noStrike">
              <a:solidFill>
                <a:schemeClr val="dk1"/>
              </a:solidFill>
              <a:latin typeface="Helvetica Neue Light"/>
              <a:ea typeface="Helvetica Neue Light"/>
              <a:cs typeface="Helvetica Neue Light"/>
              <a:sym typeface="Helvetica Neue Light"/>
            </a:endParaRPr>
          </a:p>
          <a:p>
            <a:pPr indent="-381000" lvl="0" marL="457200" marR="0" rtl="0" algn="l">
              <a:lnSpc>
                <a:spcPct val="115000"/>
              </a:lnSpc>
              <a:spcBef>
                <a:spcPts val="0"/>
              </a:spcBef>
              <a:spcAft>
                <a:spcPts val="0"/>
              </a:spcAft>
              <a:buClr>
                <a:srgbClr val="EF89D2"/>
              </a:buClr>
              <a:buSzPts val="2400"/>
              <a:buFont typeface="Helvetica Neue Light"/>
              <a:buChar char="●"/>
            </a:pPr>
            <a:r>
              <a:rPr i="0" lang="es" sz="2400" u="none" cap="none" strike="noStrike">
                <a:solidFill>
                  <a:schemeClr val="dk1"/>
                </a:solidFill>
                <a:latin typeface="Helvetica Neue Light"/>
                <a:ea typeface="Helvetica Neue Light"/>
                <a:cs typeface="Helvetica Neue Light"/>
                <a:sym typeface="Helvetica Neue Light"/>
              </a:rPr>
              <a:t>SourceTree</a:t>
            </a:r>
            <a:endParaRPr i="0" sz="2400" u="none" cap="none" strike="noStrike">
              <a:solidFill>
                <a:schemeClr val="dk1"/>
              </a:solidFill>
              <a:latin typeface="Helvetica Neue Light"/>
              <a:ea typeface="Helvetica Neue Light"/>
              <a:cs typeface="Helvetica Neue Light"/>
              <a:sym typeface="Helvetica Neue Light"/>
            </a:endParaRPr>
          </a:p>
        </p:txBody>
      </p:sp>
      <p:pic>
        <p:nvPicPr>
          <p:cNvPr id="812" name="Google Shape;812;p96"/>
          <p:cNvPicPr preferRelativeResize="0"/>
          <p:nvPr/>
        </p:nvPicPr>
        <p:blipFill rotWithShape="1">
          <a:blip r:embed="rId4">
            <a:alphaModFix/>
          </a:blip>
          <a:srcRect b="0" l="0" r="0" t="0"/>
          <a:stretch/>
        </p:blipFill>
        <p:spPr>
          <a:xfrm>
            <a:off x="875500" y="1858325"/>
            <a:ext cx="4238400" cy="2119200"/>
          </a:xfrm>
          <a:prstGeom prst="rect">
            <a:avLst/>
          </a:prstGeom>
          <a:noFill/>
          <a:ln>
            <a:noFill/>
          </a:ln>
        </p:spPr>
      </p:pic>
      <p:sp>
        <p:nvSpPr>
          <p:cNvPr id="813" name="Google Shape;813;p96"/>
          <p:cNvSpPr/>
          <p:nvPr/>
        </p:nvSpPr>
        <p:spPr>
          <a:xfrm>
            <a:off x="875500" y="830975"/>
            <a:ext cx="5870400" cy="4173900"/>
          </a:xfrm>
          <a:prstGeom prst="rightArrow">
            <a:avLst>
              <a:gd fmla="val 50329" name="adj1"/>
              <a:gd fmla="val 40592" name="adj2"/>
            </a:avLst>
          </a:prstGeom>
          <a:noFill/>
          <a:ln cap="flat" cmpd="sng" w="28575">
            <a:solidFill>
              <a:srgbClr val="EF89D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96"/>
          <p:cNvSpPr txBox="1"/>
          <p:nvPr/>
        </p:nvSpPr>
        <p:spPr>
          <a:xfrm>
            <a:off x="875500" y="402350"/>
            <a:ext cx="7040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rgbClr val="000000"/>
              </a:buClr>
              <a:buSzPts val="4000"/>
              <a:buFont typeface="Arial"/>
              <a:buNone/>
            </a:pPr>
            <a:r>
              <a:rPr b="0" i="1" lang="es" sz="4000" u="none" cap="none" strike="noStrike">
                <a:solidFill>
                  <a:schemeClr val="dk1"/>
                </a:solidFill>
                <a:latin typeface="Anton"/>
                <a:ea typeface="Anton"/>
                <a:cs typeface="Anton"/>
                <a:sym typeface="Anton"/>
              </a:rPr>
              <a:t>CLIENTES GRÁFICOS PARA GIT</a:t>
            </a:r>
            <a:endParaRPr b="0" i="1" sz="4000" u="none" cap="none" strike="noStrike">
              <a:solidFill>
                <a:schemeClr val="dk1"/>
              </a:solidFill>
              <a:latin typeface="Anton"/>
              <a:ea typeface="Anton"/>
              <a:cs typeface="Anton"/>
              <a:sym typeface="Anton"/>
            </a:endParaRPr>
          </a:p>
          <a:p>
            <a:pPr indent="0" lvl="0" marL="0" marR="0" rtl="0" algn="l">
              <a:lnSpc>
                <a:spcPct val="115000"/>
              </a:lnSpc>
              <a:spcBef>
                <a:spcPts val="600"/>
              </a:spcBef>
              <a:spcAft>
                <a:spcPts val="0"/>
              </a:spcAft>
              <a:buClr>
                <a:srgbClr val="000000"/>
              </a:buClr>
              <a:buSzPts val="3600"/>
              <a:buFont typeface="Arial"/>
              <a:buNone/>
            </a:pPr>
            <a:r>
              <a:t/>
            </a:r>
            <a:endParaRPr b="0" i="1" sz="3600" u="none" cap="none" strike="noStrike">
              <a:solidFill>
                <a:schemeClr val="dk1"/>
              </a:solidFill>
              <a:latin typeface="Anton"/>
              <a:ea typeface="Anton"/>
              <a:cs typeface="Anton"/>
              <a:sym typeface="Anton"/>
            </a:endParaRPr>
          </a:p>
          <a:p>
            <a:pPr indent="0" lvl="0" marL="0" marR="0" rtl="0" algn="l">
              <a:lnSpc>
                <a:spcPct val="115000"/>
              </a:lnSpc>
              <a:spcBef>
                <a:spcPts val="1300"/>
              </a:spcBef>
              <a:spcAft>
                <a:spcPts val="300"/>
              </a:spcAft>
              <a:buClr>
                <a:srgbClr val="000000"/>
              </a:buClr>
              <a:buSzPts val="4000"/>
              <a:buFont typeface="Arial"/>
              <a:buNone/>
            </a:pPr>
            <a:r>
              <a:t/>
            </a:r>
            <a:endParaRPr b="0" i="1" sz="4000" u="none" cap="none" strike="noStrike">
              <a:solidFill>
                <a:schemeClr val="dk1"/>
              </a:solidFill>
              <a:latin typeface="Anton"/>
              <a:ea typeface="Anton"/>
              <a:cs typeface="Anton"/>
              <a:sym typeface="Anton"/>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8" name="Shape 818"/>
        <p:cNvGrpSpPr/>
        <p:nvPr/>
      </p:nvGrpSpPr>
      <p:grpSpPr>
        <a:xfrm>
          <a:off x="0" y="0"/>
          <a:ext cx="0" cy="0"/>
          <a:chOff x="0" y="0"/>
          <a:chExt cx="0" cy="0"/>
        </a:xfrm>
      </p:grpSpPr>
      <p:sp>
        <p:nvSpPr>
          <p:cNvPr id="819" name="Google Shape;819;p97"/>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820" name="Google Shape;820;p97"/>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4" name="Shape 824"/>
        <p:cNvGrpSpPr/>
        <p:nvPr/>
      </p:nvGrpSpPr>
      <p:grpSpPr>
        <a:xfrm>
          <a:off x="0" y="0"/>
          <a:ext cx="0" cy="0"/>
          <a:chOff x="0" y="0"/>
          <a:chExt cx="0" cy="0"/>
        </a:xfrm>
      </p:grpSpPr>
      <p:sp>
        <p:nvSpPr>
          <p:cNvPr id="825" name="Google Shape;825;p98"/>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s"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826" name="Google Shape;826;p98"/>
          <p:cNvSpPr txBox="1"/>
          <p:nvPr/>
        </p:nvSpPr>
        <p:spPr>
          <a:xfrm>
            <a:off x="2180400" y="2623175"/>
            <a:ext cx="47832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s"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b="0" i="0" lang="es" sz="2200" u="none" cap="none" strike="noStrike">
                <a:solidFill>
                  <a:srgbClr val="E0FF00"/>
                </a:solidFill>
                <a:latin typeface="Helvetica Neue Light"/>
                <a:ea typeface="Helvetica Neue Light"/>
                <a:cs typeface="Helvetica Neue Light"/>
                <a:sym typeface="Helvetica Neue Light"/>
              </a:rPr>
              <a:t>Conocer Git.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b="0" i="0" lang="es" sz="2200" u="none" cap="none" strike="noStrike">
                <a:solidFill>
                  <a:srgbClr val="E0FF00"/>
                </a:solidFill>
                <a:latin typeface="Helvetica Neue Light"/>
                <a:ea typeface="Helvetica Neue Light"/>
                <a:cs typeface="Helvetica Neue Light"/>
                <a:sym typeface="Helvetica Neue Light"/>
              </a:rPr>
              <a:t>Aprender a usar la terminal.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b="0" i="0" lang="es" sz="2200" u="none" cap="none" strike="noStrike">
                <a:solidFill>
                  <a:srgbClr val="E0FF00"/>
                </a:solidFill>
                <a:latin typeface="Helvetica Neue Light"/>
                <a:ea typeface="Helvetica Neue Light"/>
                <a:cs typeface="Helvetica Neue Light"/>
                <a:sym typeface="Helvetica Neue Light"/>
              </a:rPr>
              <a:t>Usar los comandos básicos de Git.</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830" name="Shape 830"/>
        <p:cNvGrpSpPr/>
        <p:nvPr/>
      </p:nvGrpSpPr>
      <p:grpSpPr>
        <a:xfrm>
          <a:off x="0" y="0"/>
          <a:ext cx="0" cy="0"/>
          <a:chOff x="0" y="0"/>
          <a:chExt cx="0" cy="0"/>
        </a:xfrm>
      </p:grpSpPr>
      <p:sp>
        <p:nvSpPr>
          <p:cNvPr id="831" name="Google Shape;831;p99"/>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#DEMOCRATIZANDOLAEDUCACIÓN</a:t>
            </a:r>
            <a:endParaRPr i="1" sz="3600">
              <a:solidFill>
                <a:srgbClr val="121212"/>
              </a:solidFill>
              <a:latin typeface="Anton"/>
              <a:ea typeface="Anton"/>
              <a:cs typeface="Anton"/>
              <a:sym typeface="Anton"/>
            </a:endParaRPr>
          </a:p>
        </p:txBody>
      </p:sp>
      <p:pic>
        <p:nvPicPr>
          <p:cNvPr id="832" name="Google Shape;832;p99"/>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80" name="Shape 180"/>
        <p:cNvGrpSpPr/>
        <p:nvPr/>
      </p:nvGrpSpPr>
      <p:grpSpPr>
        <a:xfrm>
          <a:off x="0" y="0"/>
          <a:ext cx="0" cy="0"/>
          <a:chOff x="0" y="0"/>
          <a:chExt cx="0" cy="0"/>
        </a:xfrm>
      </p:grpSpPr>
      <p:sp>
        <p:nvSpPr>
          <p:cNvPr id="181" name="Google Shape;181;p23"/>
          <p:cNvSpPr txBox="1"/>
          <p:nvPr/>
        </p:nvSpPr>
        <p:spPr>
          <a:xfrm>
            <a:off x="809538" y="1675000"/>
            <a:ext cx="75249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GUIÓN DE LA CLASE</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Accede al material complementario </a:t>
            </a:r>
            <a:r>
              <a:rPr b="0" i="0" lang="es" sz="1800" u="sng" cap="none" strike="noStrike">
                <a:solidFill>
                  <a:schemeClr val="hlink"/>
                </a:solidFill>
                <a:latin typeface="Helvetica Neue Light"/>
                <a:ea typeface="Helvetica Neue Light"/>
                <a:cs typeface="Helvetica Neue Light"/>
                <a:sym typeface="Helvetica Neue Light"/>
                <a:hlinkClick r:id="rId3"/>
              </a:rPr>
              <a:t>aquí</a:t>
            </a:r>
            <a:r>
              <a:rPr b="0" i="0" lang="es" sz="1800" u="none" cap="none" strike="noStrike">
                <a:solidFill>
                  <a:srgbClr val="000000"/>
                </a:solidFill>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82" name="Google Shape;182;p23"/>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pic>
        <p:nvPicPr>
          <p:cNvPr id="183" name="Google Shape;183;p23"/>
          <p:cNvPicPr preferRelativeResize="0"/>
          <p:nvPr/>
        </p:nvPicPr>
        <p:blipFill rotWithShape="1">
          <a:blip r:embed="rId5">
            <a:alphaModFix/>
          </a:blip>
          <a:srcRect b="0" l="0" r="0" t="0"/>
          <a:stretch/>
        </p:blipFill>
        <p:spPr>
          <a:xfrm>
            <a:off x="3978725" y="488475"/>
            <a:ext cx="1186525" cy="1186525"/>
          </a:xfrm>
          <a:prstGeom prst="rect">
            <a:avLst/>
          </a:prstGeom>
          <a:noFill/>
          <a:ln>
            <a:noFill/>
          </a:ln>
        </p:spPr>
      </p:pic>
      <p:pic>
        <p:nvPicPr>
          <p:cNvPr descr="read the addams family GIF" id="184" name="Google Shape;184;p23"/>
          <p:cNvPicPr preferRelativeResize="0"/>
          <p:nvPr/>
        </p:nvPicPr>
        <p:blipFill>
          <a:blip r:embed="rId6">
            <a:alphaModFix/>
          </a:blip>
          <a:stretch>
            <a:fillRect/>
          </a:stretch>
        </p:blipFill>
        <p:spPr>
          <a:xfrm>
            <a:off x="2961538" y="2745250"/>
            <a:ext cx="3220900" cy="1584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